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7" r:id="rId3"/>
    <p:sldId id="259" r:id="rId4"/>
    <p:sldId id="258" r:id="rId5"/>
    <p:sldId id="260" r:id="rId6"/>
    <p:sldId id="261" r:id="rId7"/>
    <p:sldId id="317" r:id="rId8"/>
    <p:sldId id="312" r:id="rId9"/>
    <p:sldId id="314" r:id="rId10"/>
    <p:sldId id="320" r:id="rId11"/>
    <p:sldId id="316" r:id="rId12"/>
    <p:sldId id="322" r:id="rId13"/>
    <p:sldId id="262" r:id="rId14"/>
    <p:sldId id="263" r:id="rId15"/>
    <p:sldId id="319" r:id="rId16"/>
    <p:sldId id="264" r:id="rId17"/>
    <p:sldId id="265" r:id="rId18"/>
    <p:sldId id="306" r:id="rId19"/>
    <p:sldId id="307" r:id="rId20"/>
    <p:sldId id="309" r:id="rId21"/>
    <p:sldId id="268" r:id="rId22"/>
    <p:sldId id="269" r:id="rId23"/>
    <p:sldId id="311" r:id="rId24"/>
    <p:sldId id="271" r:id="rId25"/>
    <p:sldId id="272" r:id="rId26"/>
    <p:sldId id="273" r:id="rId27"/>
    <p:sldId id="274" r:id="rId28"/>
    <p:sldId id="275" r:id="rId29"/>
    <p:sldId id="276" r:id="rId30"/>
    <p:sldId id="277" r:id="rId31"/>
    <p:sldId id="278" r:id="rId32"/>
    <p:sldId id="279" r:id="rId33"/>
    <p:sldId id="280" r:id="rId34"/>
    <p:sldId id="281" r:id="rId35"/>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7" roundtripDataSignature="AMtx7mh3hJ4V/vEp1jpNDMADa7vNfYT4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44E76E-3C3B-4033-AF47-5FEB0EBCF788}">
  <a:tblStyle styleId="{D344E76E-3C3B-4033-AF47-5FEB0EBCF78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8"/>
    <p:restoredTop sz="94694"/>
  </p:normalViewPr>
  <p:slideViewPr>
    <p:cSldViewPr snapToGrid="0">
      <p:cViewPr varScale="1">
        <p:scale>
          <a:sx n="117" d="100"/>
          <a:sy n="117" d="100"/>
        </p:scale>
        <p:origin x="1112"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126498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Please see next slide for the zoomed version of the plot on the right</a:t>
            </a:r>
            <a:endParaRPr dirty="0"/>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3227163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right plot is zoomed version of its </a:t>
            </a:r>
            <a:r>
              <a:rPr lang="en-US"/>
              <a:t>previous slide view</a:t>
            </a:r>
            <a:endParaRPr dirty="0"/>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82757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8879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9: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9: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10: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1: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F-value is related to how big Sbet and Swit are.</a:t>
            </a:r>
            <a:endParaRPr/>
          </a:p>
        </p:txBody>
      </p:sp>
      <p:sp>
        <p:nvSpPr>
          <p:cNvPr id="171" name="Google Shape;171;p11: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752471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2: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sz="1800">
                <a:latin typeface="Arial"/>
                <a:ea typeface="Arial"/>
                <a:cs typeface="Arial"/>
                <a:sym typeface="Arial"/>
              </a:rPr>
              <a:t>G = m</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N = n</a:t>
            </a:r>
            <a:endParaRPr sz="1800">
              <a:latin typeface="Arial"/>
              <a:ea typeface="Arial"/>
              <a:cs typeface="Arial"/>
              <a:sym typeface="Arial"/>
            </a:endParaRPr>
          </a:p>
        </p:txBody>
      </p:sp>
      <p:sp>
        <p:nvSpPr>
          <p:cNvPr id="184" name="Google Shape;184;p12: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235296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731838" y="4560888"/>
            <a:ext cx="5851525" cy="43195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5" name="Google Shape;95;p2:notes"/>
          <p:cNvSpPr txBox="1">
            <a:spLocks noGrp="1"/>
          </p:cNvSpPr>
          <p:nvPr>
            <p:ph type="sldNum" idx="12"/>
          </p:nvPr>
        </p:nvSpPr>
        <p:spPr>
          <a:xfrm>
            <a:off x="4143375" y="9120188"/>
            <a:ext cx="3170238" cy="4794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3: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3: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15: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G=m</a:t>
            </a:r>
            <a:endParaRPr/>
          </a:p>
          <a:p>
            <a:pPr marL="0" lvl="0" indent="0" algn="l" rtl="0">
              <a:lnSpc>
                <a:spcPct val="100000"/>
              </a:lnSpc>
              <a:spcBef>
                <a:spcPts val="0"/>
              </a:spcBef>
              <a:spcAft>
                <a:spcPts val="0"/>
              </a:spcAft>
              <a:buSzPts val="1400"/>
              <a:buNone/>
            </a:pPr>
            <a:r>
              <a:rPr lang="en-US"/>
              <a:t>N=n</a:t>
            </a:r>
            <a:endParaRPr/>
          </a:p>
        </p:txBody>
      </p:sp>
      <p:sp>
        <p:nvSpPr>
          <p:cNvPr id="230" name="Google Shape;230;p1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7: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7: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8: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9: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9: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As the plot makes clear, there is a larger improvement in mood for participants in the Joyzepam group than for either the Anxifree group or the placebo group. The Anxifree group shows a larger mood gain than the control group, but the difference isn’t as large. The question that we want to answer is: are these difference “real”, or are they just due to chance?</a:t>
            </a:r>
            <a:endParaRPr/>
          </a:p>
        </p:txBody>
      </p:sp>
      <p:sp>
        <p:nvSpPr>
          <p:cNvPr id="271" name="Google Shape;271;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1: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21: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a:latin typeface="Arial"/>
              <a:ea typeface="Arial"/>
              <a:cs typeface="Arial"/>
              <a:sym typeface="Arial"/>
            </a:endParaRPr>
          </a:p>
        </p:txBody>
      </p:sp>
      <p:sp>
        <p:nvSpPr>
          <p:cNvPr id="288" name="Google Shape;288;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23: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23: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24: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4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44: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25: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000">
                <a:latin typeface="Times New Roman"/>
                <a:ea typeface="Times New Roman"/>
                <a:cs typeface="Times New Roman"/>
                <a:sym typeface="Times New Roman"/>
              </a:rPr>
              <a:t>The lower.tail and log.p settings are both the default settings, so it’s fine to mention them, but it is important to make it clear that it is not necessary to have in the written code</a:t>
            </a:r>
            <a:endParaRPr sz="14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03" name="Google Shape;103;p3: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5: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Note that mean – 0 and SD =1 (defaults)</a:t>
            </a:r>
            <a:endParaRPr dirty="0"/>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06706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423583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pdf values for x=mean, x=mean - 3*SD, and x=mean + 3*SD</a:t>
            </a:r>
            <a:endParaRPr dirty="0"/>
          </a:p>
        </p:txBody>
      </p:sp>
      <p:sp>
        <p:nvSpPr>
          <p:cNvPr id="128" name="Google Shape;128;p6:notes"/>
          <p:cNvSpPr txBox="1">
            <a:spLocks noGrp="1"/>
          </p:cNvSpPr>
          <p:nvPr>
            <p:ph type="sldNum" idx="12"/>
          </p:nvPr>
        </p:nvSpPr>
        <p:spPr>
          <a:xfrm>
            <a:off x="4143375" y="9120188"/>
            <a:ext cx="3170100" cy="47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2743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3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chemeClr val="dk1"/>
              </a:buClr>
              <a:buSzPts val="3200"/>
              <a:buFont typeface="Arial"/>
              <a:buNone/>
              <a:defRPr/>
            </a:lvl1pPr>
            <a:lvl2pPr lvl="1" algn="ctr">
              <a:lnSpc>
                <a:spcPct val="100000"/>
              </a:lnSpc>
              <a:spcBef>
                <a:spcPts val="560"/>
              </a:spcBef>
              <a:spcAft>
                <a:spcPts val="0"/>
              </a:spcAft>
              <a:buClr>
                <a:schemeClr val="dk1"/>
              </a:buClr>
              <a:buSzPts val="2800"/>
              <a:buFont typeface="Arial"/>
              <a:buNone/>
              <a:defRPr/>
            </a:lvl2pPr>
            <a:lvl3pPr lvl="2" algn="ctr">
              <a:lnSpc>
                <a:spcPct val="100000"/>
              </a:lnSpc>
              <a:spcBef>
                <a:spcPts val="480"/>
              </a:spcBef>
              <a:spcAft>
                <a:spcPts val="0"/>
              </a:spcAft>
              <a:buClr>
                <a:schemeClr val="dk1"/>
              </a:buClr>
              <a:buSzPts val="2400"/>
              <a:buFont typeface="Arial"/>
              <a:buNone/>
              <a:defRPr/>
            </a:lvl3pPr>
            <a:lvl4pPr lvl="3" algn="ctr">
              <a:lnSpc>
                <a:spcPct val="100000"/>
              </a:lnSpc>
              <a:spcBef>
                <a:spcPts val="400"/>
              </a:spcBef>
              <a:spcAft>
                <a:spcPts val="0"/>
              </a:spcAft>
              <a:buClr>
                <a:schemeClr val="dk1"/>
              </a:buClr>
              <a:buSzPts val="2000"/>
              <a:buFont typeface="Arial"/>
              <a:buNone/>
              <a:defRPr/>
            </a:lvl4pPr>
            <a:lvl5pPr lvl="4" algn="ctr">
              <a:lnSpc>
                <a:spcPct val="100000"/>
              </a:lnSpc>
              <a:spcBef>
                <a:spcPts val="400"/>
              </a:spcBef>
              <a:spcAft>
                <a:spcPts val="0"/>
              </a:spcAft>
              <a:buClr>
                <a:schemeClr val="dk1"/>
              </a:buClr>
              <a:buSzPts val="2000"/>
              <a:buFont typeface="Arial"/>
              <a:buNone/>
              <a:defRPr/>
            </a:lvl5pPr>
            <a:lvl6pPr lvl="5" algn="ctr">
              <a:lnSpc>
                <a:spcPct val="100000"/>
              </a:lnSpc>
              <a:spcBef>
                <a:spcPts val="400"/>
              </a:spcBef>
              <a:spcAft>
                <a:spcPts val="0"/>
              </a:spcAft>
              <a:buClr>
                <a:schemeClr val="dk1"/>
              </a:buClr>
              <a:buSzPts val="2000"/>
              <a:buFont typeface="Arial"/>
              <a:buNone/>
              <a:defRPr/>
            </a:lvl6pPr>
            <a:lvl7pPr lvl="6" algn="ctr">
              <a:lnSpc>
                <a:spcPct val="100000"/>
              </a:lnSpc>
              <a:spcBef>
                <a:spcPts val="400"/>
              </a:spcBef>
              <a:spcAft>
                <a:spcPts val="0"/>
              </a:spcAft>
              <a:buClr>
                <a:schemeClr val="dk1"/>
              </a:buClr>
              <a:buSzPts val="2000"/>
              <a:buFont typeface="Arial"/>
              <a:buNone/>
              <a:defRPr/>
            </a:lvl7pPr>
            <a:lvl8pPr lvl="7" algn="ctr">
              <a:lnSpc>
                <a:spcPct val="100000"/>
              </a:lnSpc>
              <a:spcBef>
                <a:spcPts val="400"/>
              </a:spcBef>
              <a:spcAft>
                <a:spcPts val="0"/>
              </a:spcAft>
              <a:buClr>
                <a:schemeClr val="dk1"/>
              </a:buClr>
              <a:buSzPts val="2000"/>
              <a:buFont typeface="Arial"/>
              <a:buNone/>
              <a:defRPr/>
            </a:lvl8pPr>
            <a:lvl9pPr lvl="8" algn="ctr">
              <a:lnSpc>
                <a:spcPct val="100000"/>
              </a:lnSpc>
              <a:spcBef>
                <a:spcPts val="400"/>
              </a:spcBef>
              <a:spcAft>
                <a:spcPts val="0"/>
              </a:spcAft>
              <a:buClr>
                <a:schemeClr val="dk1"/>
              </a:buClr>
              <a:buSzPts val="2000"/>
              <a:buFont typeface="Arial"/>
              <a:buNone/>
              <a:defRPr/>
            </a:lvl9pPr>
          </a:lstStyle>
          <a:p>
            <a:endParaRPr/>
          </a:p>
        </p:txBody>
      </p:sp>
      <p:sp>
        <p:nvSpPr>
          <p:cNvPr id="18" name="Google Shape;18;p3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chemeClr val="dk1"/>
              </a:buClr>
              <a:buSzPts val="2000"/>
              <a:buFont typeface="Arial"/>
              <a:buNone/>
              <a:defRPr sz="2000"/>
            </a:lvl1pPr>
            <a:lvl2pPr marL="914400" lvl="1" indent="-228600" algn="l">
              <a:lnSpc>
                <a:spcPct val="100000"/>
              </a:lnSpc>
              <a:spcBef>
                <a:spcPts val="360"/>
              </a:spcBef>
              <a:spcAft>
                <a:spcPts val="0"/>
              </a:spcAft>
              <a:buClr>
                <a:schemeClr val="dk1"/>
              </a:buClr>
              <a:buSzPts val="1800"/>
              <a:buFont typeface="Arial"/>
              <a:buNone/>
              <a:defRPr sz="1800"/>
            </a:lvl2pPr>
            <a:lvl3pPr marL="1371600" lvl="2" indent="-228600" algn="l">
              <a:lnSpc>
                <a:spcPct val="100000"/>
              </a:lnSpc>
              <a:spcBef>
                <a:spcPts val="320"/>
              </a:spcBef>
              <a:spcAft>
                <a:spcPts val="0"/>
              </a:spcAft>
              <a:buClr>
                <a:schemeClr val="dk1"/>
              </a:buClr>
              <a:buSzPts val="1600"/>
              <a:buFont typeface="Arial"/>
              <a:buNone/>
              <a:defRPr sz="1600"/>
            </a:lvl3pPr>
            <a:lvl4pPr marL="1828800" lvl="3" indent="-228600" algn="l">
              <a:lnSpc>
                <a:spcPct val="100000"/>
              </a:lnSpc>
              <a:spcBef>
                <a:spcPts val="280"/>
              </a:spcBef>
              <a:spcAft>
                <a:spcPts val="0"/>
              </a:spcAft>
              <a:buClr>
                <a:schemeClr val="dk1"/>
              </a:buClr>
              <a:buSzPts val="1400"/>
              <a:buFont typeface="Arial"/>
              <a:buNone/>
              <a:defRPr sz="1400"/>
            </a:lvl4pPr>
            <a:lvl5pPr marL="2286000" lvl="4" indent="-228600" algn="l">
              <a:lnSpc>
                <a:spcPct val="100000"/>
              </a:lnSpc>
              <a:spcBef>
                <a:spcPts val="280"/>
              </a:spcBef>
              <a:spcAft>
                <a:spcPts val="0"/>
              </a:spcAft>
              <a:buClr>
                <a:schemeClr val="dk1"/>
              </a:buClr>
              <a:buSzPts val="1400"/>
              <a:buFont typeface="Arial"/>
              <a:buNone/>
              <a:defRPr sz="1400"/>
            </a:lvl5pPr>
            <a:lvl6pPr marL="2743200" lvl="5" indent="-228600" algn="l">
              <a:lnSpc>
                <a:spcPct val="100000"/>
              </a:lnSpc>
              <a:spcBef>
                <a:spcPts val="280"/>
              </a:spcBef>
              <a:spcAft>
                <a:spcPts val="0"/>
              </a:spcAft>
              <a:buClr>
                <a:schemeClr val="dk1"/>
              </a:buClr>
              <a:buSzPts val="1400"/>
              <a:buFont typeface="Arial"/>
              <a:buNone/>
              <a:defRPr sz="1400"/>
            </a:lvl6pPr>
            <a:lvl7pPr marL="3200400" lvl="6" indent="-228600" algn="l">
              <a:lnSpc>
                <a:spcPct val="100000"/>
              </a:lnSpc>
              <a:spcBef>
                <a:spcPts val="280"/>
              </a:spcBef>
              <a:spcAft>
                <a:spcPts val="0"/>
              </a:spcAft>
              <a:buClr>
                <a:schemeClr val="dk1"/>
              </a:buClr>
              <a:buSzPts val="1400"/>
              <a:buFont typeface="Arial"/>
              <a:buNone/>
              <a:defRPr sz="1400"/>
            </a:lvl7pPr>
            <a:lvl8pPr marL="3657600" lvl="7" indent="-228600" algn="l">
              <a:lnSpc>
                <a:spcPct val="100000"/>
              </a:lnSpc>
              <a:spcBef>
                <a:spcPts val="280"/>
              </a:spcBef>
              <a:spcAft>
                <a:spcPts val="0"/>
              </a:spcAft>
              <a:buClr>
                <a:schemeClr val="dk1"/>
              </a:buClr>
              <a:buSzPts val="1400"/>
              <a:buFont typeface="Arial"/>
              <a:buNone/>
              <a:defRPr sz="1400"/>
            </a:lvl8pPr>
            <a:lvl9pPr marL="4114800" lvl="8" indent="-228600" algn="l">
              <a:lnSpc>
                <a:spcPct val="100000"/>
              </a:lnSpc>
              <a:spcBef>
                <a:spcPts val="280"/>
              </a:spcBef>
              <a:spcAft>
                <a:spcPts val="0"/>
              </a:spcAft>
              <a:buClr>
                <a:schemeClr val="dk1"/>
              </a:buClr>
              <a:buSzPts val="1400"/>
              <a:buFont typeface="Arial"/>
              <a:buNone/>
              <a:defRPr sz="1400"/>
            </a:lvl9pPr>
          </a:lstStyle>
          <a:p>
            <a:endParaRPr/>
          </a:p>
        </p:txBody>
      </p:sp>
      <p:sp>
        <p:nvSpPr>
          <p:cNvPr id="30" name="Google Shape;30;p3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Font typeface="Arial"/>
              <a:buChar char="•"/>
              <a:defRPr sz="2800"/>
            </a:lvl1pPr>
            <a:lvl2pPr marL="914400" lvl="1" indent="-381000" algn="l">
              <a:lnSpc>
                <a:spcPct val="100000"/>
              </a:lnSpc>
              <a:spcBef>
                <a:spcPts val="480"/>
              </a:spcBef>
              <a:spcAft>
                <a:spcPts val="0"/>
              </a:spcAft>
              <a:buClr>
                <a:schemeClr val="dk1"/>
              </a:buClr>
              <a:buSzPts val="2400"/>
              <a:buFont typeface="Arial"/>
              <a:buChar char="–"/>
              <a:defRPr sz="2400"/>
            </a:lvl2pPr>
            <a:lvl3pPr marL="1371600" lvl="2" indent="-355600" algn="l">
              <a:lnSpc>
                <a:spcPct val="100000"/>
              </a:lnSpc>
              <a:spcBef>
                <a:spcPts val="400"/>
              </a:spcBef>
              <a:spcAft>
                <a:spcPts val="0"/>
              </a:spcAft>
              <a:buClr>
                <a:schemeClr val="dk1"/>
              </a:buClr>
              <a:buSzPts val="2000"/>
              <a:buFont typeface="Arial"/>
              <a:buChar char="•"/>
              <a:defRPr sz="2000"/>
            </a:lvl3pPr>
            <a:lvl4pPr marL="1828800" lvl="3" indent="-342900" algn="l">
              <a:lnSpc>
                <a:spcPct val="100000"/>
              </a:lnSpc>
              <a:spcBef>
                <a:spcPts val="360"/>
              </a:spcBef>
              <a:spcAft>
                <a:spcPts val="0"/>
              </a:spcAft>
              <a:buClr>
                <a:schemeClr val="dk1"/>
              </a:buClr>
              <a:buSzPts val="1800"/>
              <a:buFont typeface="Arial"/>
              <a:buChar char="–"/>
              <a:defRPr sz="1800"/>
            </a:lvl4pPr>
            <a:lvl5pPr marL="2286000" lvl="4" indent="-342900" algn="l">
              <a:lnSpc>
                <a:spcPct val="100000"/>
              </a:lnSpc>
              <a:spcBef>
                <a:spcPts val="360"/>
              </a:spcBef>
              <a:spcAft>
                <a:spcPts val="0"/>
              </a:spcAft>
              <a:buClr>
                <a:schemeClr val="dk1"/>
              </a:buClr>
              <a:buSzPts val="1800"/>
              <a:buFont typeface="Arial"/>
              <a:buChar char="»"/>
              <a:defRPr sz="1800"/>
            </a:lvl5pPr>
            <a:lvl6pPr marL="2743200" lvl="5" indent="-342900" algn="l">
              <a:lnSpc>
                <a:spcPct val="100000"/>
              </a:lnSpc>
              <a:spcBef>
                <a:spcPts val="360"/>
              </a:spcBef>
              <a:spcAft>
                <a:spcPts val="0"/>
              </a:spcAft>
              <a:buClr>
                <a:schemeClr val="dk1"/>
              </a:buClr>
              <a:buSzPts val="1800"/>
              <a:buFont typeface="Arial"/>
              <a:buChar char="»"/>
              <a:defRPr sz="1800"/>
            </a:lvl6pPr>
            <a:lvl7pPr marL="3200400" lvl="6" indent="-342900" algn="l">
              <a:lnSpc>
                <a:spcPct val="100000"/>
              </a:lnSpc>
              <a:spcBef>
                <a:spcPts val="360"/>
              </a:spcBef>
              <a:spcAft>
                <a:spcPts val="0"/>
              </a:spcAft>
              <a:buClr>
                <a:schemeClr val="dk1"/>
              </a:buClr>
              <a:buSzPts val="1800"/>
              <a:buFont typeface="Arial"/>
              <a:buChar char="»"/>
              <a:defRPr sz="1800"/>
            </a:lvl7pPr>
            <a:lvl8pPr marL="3657600" lvl="7" indent="-342900" algn="l">
              <a:lnSpc>
                <a:spcPct val="100000"/>
              </a:lnSpc>
              <a:spcBef>
                <a:spcPts val="360"/>
              </a:spcBef>
              <a:spcAft>
                <a:spcPts val="0"/>
              </a:spcAft>
              <a:buClr>
                <a:schemeClr val="dk1"/>
              </a:buClr>
              <a:buSzPts val="1800"/>
              <a:buFont typeface="Arial"/>
              <a:buChar char="»"/>
              <a:defRPr sz="1800"/>
            </a:lvl8pPr>
            <a:lvl9pPr marL="4114800" lvl="8" indent="-342900" algn="l">
              <a:lnSpc>
                <a:spcPct val="100000"/>
              </a:lnSpc>
              <a:spcBef>
                <a:spcPts val="360"/>
              </a:spcBef>
              <a:spcAft>
                <a:spcPts val="0"/>
              </a:spcAft>
              <a:buClr>
                <a:schemeClr val="dk1"/>
              </a:buClr>
              <a:buSzPts val="1800"/>
              <a:buFont typeface="Arial"/>
              <a:buChar char="»"/>
              <a:defRPr sz="1800"/>
            </a:lvl9pPr>
          </a:lstStyle>
          <a:p>
            <a:endParaRPr/>
          </a:p>
        </p:txBody>
      </p:sp>
      <p:sp>
        <p:nvSpPr>
          <p:cNvPr id="36" name="Google Shape;36;p3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Font typeface="Arial"/>
              <a:buChar char="•"/>
              <a:defRPr sz="2800"/>
            </a:lvl1pPr>
            <a:lvl2pPr marL="914400" lvl="1" indent="-381000" algn="l">
              <a:lnSpc>
                <a:spcPct val="100000"/>
              </a:lnSpc>
              <a:spcBef>
                <a:spcPts val="480"/>
              </a:spcBef>
              <a:spcAft>
                <a:spcPts val="0"/>
              </a:spcAft>
              <a:buClr>
                <a:schemeClr val="dk1"/>
              </a:buClr>
              <a:buSzPts val="2400"/>
              <a:buFont typeface="Arial"/>
              <a:buChar char="–"/>
              <a:defRPr sz="2400"/>
            </a:lvl2pPr>
            <a:lvl3pPr marL="1371600" lvl="2" indent="-355600" algn="l">
              <a:lnSpc>
                <a:spcPct val="100000"/>
              </a:lnSpc>
              <a:spcBef>
                <a:spcPts val="400"/>
              </a:spcBef>
              <a:spcAft>
                <a:spcPts val="0"/>
              </a:spcAft>
              <a:buClr>
                <a:schemeClr val="dk1"/>
              </a:buClr>
              <a:buSzPts val="2000"/>
              <a:buFont typeface="Arial"/>
              <a:buChar char="•"/>
              <a:defRPr sz="2000"/>
            </a:lvl3pPr>
            <a:lvl4pPr marL="1828800" lvl="3" indent="-342900" algn="l">
              <a:lnSpc>
                <a:spcPct val="100000"/>
              </a:lnSpc>
              <a:spcBef>
                <a:spcPts val="360"/>
              </a:spcBef>
              <a:spcAft>
                <a:spcPts val="0"/>
              </a:spcAft>
              <a:buClr>
                <a:schemeClr val="dk1"/>
              </a:buClr>
              <a:buSzPts val="1800"/>
              <a:buFont typeface="Arial"/>
              <a:buChar char="–"/>
              <a:defRPr sz="1800"/>
            </a:lvl4pPr>
            <a:lvl5pPr marL="2286000" lvl="4" indent="-342900" algn="l">
              <a:lnSpc>
                <a:spcPct val="100000"/>
              </a:lnSpc>
              <a:spcBef>
                <a:spcPts val="360"/>
              </a:spcBef>
              <a:spcAft>
                <a:spcPts val="0"/>
              </a:spcAft>
              <a:buClr>
                <a:schemeClr val="dk1"/>
              </a:buClr>
              <a:buSzPts val="1800"/>
              <a:buFont typeface="Arial"/>
              <a:buChar char="»"/>
              <a:defRPr sz="1800"/>
            </a:lvl5pPr>
            <a:lvl6pPr marL="2743200" lvl="5" indent="-342900" algn="l">
              <a:lnSpc>
                <a:spcPct val="100000"/>
              </a:lnSpc>
              <a:spcBef>
                <a:spcPts val="360"/>
              </a:spcBef>
              <a:spcAft>
                <a:spcPts val="0"/>
              </a:spcAft>
              <a:buClr>
                <a:schemeClr val="dk1"/>
              </a:buClr>
              <a:buSzPts val="1800"/>
              <a:buFont typeface="Arial"/>
              <a:buChar char="»"/>
              <a:defRPr sz="1800"/>
            </a:lvl6pPr>
            <a:lvl7pPr marL="3200400" lvl="6" indent="-342900" algn="l">
              <a:lnSpc>
                <a:spcPct val="100000"/>
              </a:lnSpc>
              <a:spcBef>
                <a:spcPts val="360"/>
              </a:spcBef>
              <a:spcAft>
                <a:spcPts val="0"/>
              </a:spcAft>
              <a:buClr>
                <a:schemeClr val="dk1"/>
              </a:buClr>
              <a:buSzPts val="1800"/>
              <a:buFont typeface="Arial"/>
              <a:buChar char="»"/>
              <a:defRPr sz="1800"/>
            </a:lvl7pPr>
            <a:lvl8pPr marL="3657600" lvl="7" indent="-342900" algn="l">
              <a:lnSpc>
                <a:spcPct val="100000"/>
              </a:lnSpc>
              <a:spcBef>
                <a:spcPts val="360"/>
              </a:spcBef>
              <a:spcAft>
                <a:spcPts val="0"/>
              </a:spcAft>
              <a:buClr>
                <a:schemeClr val="dk1"/>
              </a:buClr>
              <a:buSzPts val="1800"/>
              <a:buFont typeface="Arial"/>
              <a:buChar char="»"/>
              <a:defRPr sz="1800"/>
            </a:lvl8pPr>
            <a:lvl9pPr marL="4114800" lvl="8" indent="-342900" algn="l">
              <a:lnSpc>
                <a:spcPct val="100000"/>
              </a:lnSpc>
              <a:spcBef>
                <a:spcPts val="360"/>
              </a:spcBef>
              <a:spcAft>
                <a:spcPts val="0"/>
              </a:spcAft>
              <a:buClr>
                <a:schemeClr val="dk1"/>
              </a:buClr>
              <a:buSzPts val="1800"/>
              <a:buFont typeface="Arial"/>
              <a:buChar char="»"/>
              <a:defRPr sz="1800"/>
            </a:lvl9pPr>
          </a:lstStyle>
          <a:p>
            <a:endParaRPr/>
          </a:p>
        </p:txBody>
      </p:sp>
      <p:sp>
        <p:nvSpPr>
          <p:cNvPr id="37" name="Google Shape;37;p3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Arial"/>
              <a:buNone/>
              <a:defRPr sz="2400" b="1"/>
            </a:lvl1pPr>
            <a:lvl2pPr marL="914400" lvl="1" indent="-228600" algn="l">
              <a:lnSpc>
                <a:spcPct val="100000"/>
              </a:lnSpc>
              <a:spcBef>
                <a:spcPts val="400"/>
              </a:spcBef>
              <a:spcAft>
                <a:spcPts val="0"/>
              </a:spcAft>
              <a:buClr>
                <a:schemeClr val="dk1"/>
              </a:buClr>
              <a:buSzPts val="2000"/>
              <a:buFont typeface="Arial"/>
              <a:buNone/>
              <a:defRPr sz="2000" b="1"/>
            </a:lvl2pPr>
            <a:lvl3pPr marL="1371600" lvl="2" indent="-228600" algn="l">
              <a:lnSpc>
                <a:spcPct val="100000"/>
              </a:lnSpc>
              <a:spcBef>
                <a:spcPts val="360"/>
              </a:spcBef>
              <a:spcAft>
                <a:spcPts val="0"/>
              </a:spcAft>
              <a:buClr>
                <a:schemeClr val="dk1"/>
              </a:buClr>
              <a:buSzPts val="1800"/>
              <a:buFont typeface="Arial"/>
              <a:buNone/>
              <a:defRPr sz="1800" b="1"/>
            </a:lvl3pPr>
            <a:lvl4pPr marL="1828800" lvl="3" indent="-228600" algn="l">
              <a:lnSpc>
                <a:spcPct val="100000"/>
              </a:lnSpc>
              <a:spcBef>
                <a:spcPts val="320"/>
              </a:spcBef>
              <a:spcAft>
                <a:spcPts val="0"/>
              </a:spcAft>
              <a:buClr>
                <a:schemeClr val="dk1"/>
              </a:buClr>
              <a:buSzPts val="1600"/>
              <a:buFont typeface="Arial"/>
              <a:buNone/>
              <a:defRPr sz="1600" b="1"/>
            </a:lvl4pPr>
            <a:lvl5pPr marL="2286000" lvl="4" indent="-228600" algn="l">
              <a:lnSpc>
                <a:spcPct val="100000"/>
              </a:lnSpc>
              <a:spcBef>
                <a:spcPts val="320"/>
              </a:spcBef>
              <a:spcAft>
                <a:spcPts val="0"/>
              </a:spcAft>
              <a:buClr>
                <a:schemeClr val="dk1"/>
              </a:buClr>
              <a:buSzPts val="1600"/>
              <a:buFont typeface="Arial"/>
              <a:buNone/>
              <a:defRPr sz="1600" b="1"/>
            </a:lvl5pPr>
            <a:lvl6pPr marL="2743200" lvl="5" indent="-228600" algn="l">
              <a:lnSpc>
                <a:spcPct val="100000"/>
              </a:lnSpc>
              <a:spcBef>
                <a:spcPts val="320"/>
              </a:spcBef>
              <a:spcAft>
                <a:spcPts val="0"/>
              </a:spcAft>
              <a:buClr>
                <a:schemeClr val="dk1"/>
              </a:buClr>
              <a:buSzPts val="1600"/>
              <a:buFont typeface="Arial"/>
              <a:buNone/>
              <a:defRPr sz="1600" b="1"/>
            </a:lvl6pPr>
            <a:lvl7pPr marL="3200400" lvl="6" indent="-228600" algn="l">
              <a:lnSpc>
                <a:spcPct val="100000"/>
              </a:lnSpc>
              <a:spcBef>
                <a:spcPts val="320"/>
              </a:spcBef>
              <a:spcAft>
                <a:spcPts val="0"/>
              </a:spcAft>
              <a:buClr>
                <a:schemeClr val="dk1"/>
              </a:buClr>
              <a:buSzPts val="1600"/>
              <a:buFont typeface="Arial"/>
              <a:buNone/>
              <a:defRPr sz="1600" b="1"/>
            </a:lvl7pPr>
            <a:lvl8pPr marL="3657600" lvl="7" indent="-228600" algn="l">
              <a:lnSpc>
                <a:spcPct val="100000"/>
              </a:lnSpc>
              <a:spcBef>
                <a:spcPts val="320"/>
              </a:spcBef>
              <a:spcAft>
                <a:spcPts val="0"/>
              </a:spcAft>
              <a:buClr>
                <a:schemeClr val="dk1"/>
              </a:buClr>
              <a:buSzPts val="1600"/>
              <a:buFont typeface="Arial"/>
              <a:buNone/>
              <a:defRPr sz="1600" b="1"/>
            </a:lvl8pPr>
            <a:lvl9pPr marL="4114800" lvl="8" indent="-228600" algn="l">
              <a:lnSpc>
                <a:spcPct val="100000"/>
              </a:lnSpc>
              <a:spcBef>
                <a:spcPts val="320"/>
              </a:spcBef>
              <a:spcAft>
                <a:spcPts val="0"/>
              </a:spcAft>
              <a:buClr>
                <a:schemeClr val="dk1"/>
              </a:buClr>
              <a:buSzPts val="1600"/>
              <a:buFont typeface="Arial"/>
              <a:buNone/>
              <a:defRPr sz="1600" b="1"/>
            </a:lvl9pPr>
          </a:lstStyle>
          <a:p>
            <a:endParaRPr/>
          </a:p>
        </p:txBody>
      </p:sp>
      <p:sp>
        <p:nvSpPr>
          <p:cNvPr id="43" name="Google Shape;43;p3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Arial"/>
              <a:buChar char="•"/>
              <a:defRPr sz="2400"/>
            </a:lvl1pPr>
            <a:lvl2pPr marL="914400" lvl="1" indent="-355600" algn="l">
              <a:lnSpc>
                <a:spcPct val="100000"/>
              </a:lnSpc>
              <a:spcBef>
                <a:spcPts val="400"/>
              </a:spcBef>
              <a:spcAft>
                <a:spcPts val="0"/>
              </a:spcAft>
              <a:buClr>
                <a:schemeClr val="dk1"/>
              </a:buClr>
              <a:buSzPts val="2000"/>
              <a:buFont typeface="Arial"/>
              <a:buChar char="–"/>
              <a:defRPr sz="2000"/>
            </a:lvl2pPr>
            <a:lvl3pPr marL="1371600" lvl="2" indent="-342900" algn="l">
              <a:lnSpc>
                <a:spcPct val="100000"/>
              </a:lnSpc>
              <a:spcBef>
                <a:spcPts val="360"/>
              </a:spcBef>
              <a:spcAft>
                <a:spcPts val="0"/>
              </a:spcAft>
              <a:buClr>
                <a:schemeClr val="dk1"/>
              </a:buClr>
              <a:buSzPts val="1800"/>
              <a:buFont typeface="Arial"/>
              <a:buChar char="•"/>
              <a:defRPr sz="1800"/>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44" name="Google Shape;44;p3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Arial"/>
              <a:buNone/>
              <a:defRPr sz="2400" b="1"/>
            </a:lvl1pPr>
            <a:lvl2pPr marL="914400" lvl="1" indent="-228600" algn="l">
              <a:lnSpc>
                <a:spcPct val="100000"/>
              </a:lnSpc>
              <a:spcBef>
                <a:spcPts val="400"/>
              </a:spcBef>
              <a:spcAft>
                <a:spcPts val="0"/>
              </a:spcAft>
              <a:buClr>
                <a:schemeClr val="dk1"/>
              </a:buClr>
              <a:buSzPts val="2000"/>
              <a:buFont typeface="Arial"/>
              <a:buNone/>
              <a:defRPr sz="2000" b="1"/>
            </a:lvl2pPr>
            <a:lvl3pPr marL="1371600" lvl="2" indent="-228600" algn="l">
              <a:lnSpc>
                <a:spcPct val="100000"/>
              </a:lnSpc>
              <a:spcBef>
                <a:spcPts val="360"/>
              </a:spcBef>
              <a:spcAft>
                <a:spcPts val="0"/>
              </a:spcAft>
              <a:buClr>
                <a:schemeClr val="dk1"/>
              </a:buClr>
              <a:buSzPts val="1800"/>
              <a:buFont typeface="Arial"/>
              <a:buNone/>
              <a:defRPr sz="1800" b="1"/>
            </a:lvl3pPr>
            <a:lvl4pPr marL="1828800" lvl="3" indent="-228600" algn="l">
              <a:lnSpc>
                <a:spcPct val="100000"/>
              </a:lnSpc>
              <a:spcBef>
                <a:spcPts val="320"/>
              </a:spcBef>
              <a:spcAft>
                <a:spcPts val="0"/>
              </a:spcAft>
              <a:buClr>
                <a:schemeClr val="dk1"/>
              </a:buClr>
              <a:buSzPts val="1600"/>
              <a:buFont typeface="Arial"/>
              <a:buNone/>
              <a:defRPr sz="1600" b="1"/>
            </a:lvl4pPr>
            <a:lvl5pPr marL="2286000" lvl="4" indent="-228600" algn="l">
              <a:lnSpc>
                <a:spcPct val="100000"/>
              </a:lnSpc>
              <a:spcBef>
                <a:spcPts val="320"/>
              </a:spcBef>
              <a:spcAft>
                <a:spcPts val="0"/>
              </a:spcAft>
              <a:buClr>
                <a:schemeClr val="dk1"/>
              </a:buClr>
              <a:buSzPts val="1600"/>
              <a:buFont typeface="Arial"/>
              <a:buNone/>
              <a:defRPr sz="1600" b="1"/>
            </a:lvl5pPr>
            <a:lvl6pPr marL="2743200" lvl="5" indent="-228600" algn="l">
              <a:lnSpc>
                <a:spcPct val="100000"/>
              </a:lnSpc>
              <a:spcBef>
                <a:spcPts val="320"/>
              </a:spcBef>
              <a:spcAft>
                <a:spcPts val="0"/>
              </a:spcAft>
              <a:buClr>
                <a:schemeClr val="dk1"/>
              </a:buClr>
              <a:buSzPts val="1600"/>
              <a:buFont typeface="Arial"/>
              <a:buNone/>
              <a:defRPr sz="1600" b="1"/>
            </a:lvl6pPr>
            <a:lvl7pPr marL="3200400" lvl="6" indent="-228600" algn="l">
              <a:lnSpc>
                <a:spcPct val="100000"/>
              </a:lnSpc>
              <a:spcBef>
                <a:spcPts val="320"/>
              </a:spcBef>
              <a:spcAft>
                <a:spcPts val="0"/>
              </a:spcAft>
              <a:buClr>
                <a:schemeClr val="dk1"/>
              </a:buClr>
              <a:buSzPts val="1600"/>
              <a:buFont typeface="Arial"/>
              <a:buNone/>
              <a:defRPr sz="1600" b="1"/>
            </a:lvl7pPr>
            <a:lvl8pPr marL="3657600" lvl="7" indent="-228600" algn="l">
              <a:lnSpc>
                <a:spcPct val="100000"/>
              </a:lnSpc>
              <a:spcBef>
                <a:spcPts val="320"/>
              </a:spcBef>
              <a:spcAft>
                <a:spcPts val="0"/>
              </a:spcAft>
              <a:buClr>
                <a:schemeClr val="dk1"/>
              </a:buClr>
              <a:buSzPts val="1600"/>
              <a:buFont typeface="Arial"/>
              <a:buNone/>
              <a:defRPr sz="1600" b="1"/>
            </a:lvl8pPr>
            <a:lvl9pPr marL="4114800" lvl="8" indent="-228600" algn="l">
              <a:lnSpc>
                <a:spcPct val="100000"/>
              </a:lnSpc>
              <a:spcBef>
                <a:spcPts val="320"/>
              </a:spcBef>
              <a:spcAft>
                <a:spcPts val="0"/>
              </a:spcAft>
              <a:buClr>
                <a:schemeClr val="dk1"/>
              </a:buClr>
              <a:buSzPts val="1600"/>
              <a:buFont typeface="Arial"/>
              <a:buNone/>
              <a:defRPr sz="1600" b="1"/>
            </a:lvl9pPr>
          </a:lstStyle>
          <a:p>
            <a:endParaRPr/>
          </a:p>
        </p:txBody>
      </p:sp>
      <p:sp>
        <p:nvSpPr>
          <p:cNvPr id="45" name="Google Shape;45;p3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Arial"/>
              <a:buChar char="•"/>
              <a:defRPr sz="2400"/>
            </a:lvl1pPr>
            <a:lvl2pPr marL="914400" lvl="1" indent="-355600" algn="l">
              <a:lnSpc>
                <a:spcPct val="100000"/>
              </a:lnSpc>
              <a:spcBef>
                <a:spcPts val="400"/>
              </a:spcBef>
              <a:spcAft>
                <a:spcPts val="0"/>
              </a:spcAft>
              <a:buClr>
                <a:schemeClr val="dk1"/>
              </a:buClr>
              <a:buSzPts val="2000"/>
              <a:buFont typeface="Arial"/>
              <a:buChar char="–"/>
              <a:defRPr sz="2000"/>
            </a:lvl2pPr>
            <a:lvl3pPr marL="1371600" lvl="2" indent="-342900" algn="l">
              <a:lnSpc>
                <a:spcPct val="100000"/>
              </a:lnSpc>
              <a:spcBef>
                <a:spcPts val="360"/>
              </a:spcBef>
              <a:spcAft>
                <a:spcPts val="0"/>
              </a:spcAft>
              <a:buClr>
                <a:schemeClr val="dk1"/>
              </a:buClr>
              <a:buSzPts val="1800"/>
              <a:buFont typeface="Arial"/>
              <a:buChar char="•"/>
              <a:defRPr sz="1800"/>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46" name="Google Shape;46;p3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Font typeface="Arial"/>
              <a:buChar char="•"/>
              <a:defRPr sz="3200"/>
            </a:lvl1pPr>
            <a:lvl2pPr marL="914400" lvl="1" indent="-406400" algn="l">
              <a:lnSpc>
                <a:spcPct val="100000"/>
              </a:lnSpc>
              <a:spcBef>
                <a:spcPts val="560"/>
              </a:spcBef>
              <a:spcAft>
                <a:spcPts val="0"/>
              </a:spcAft>
              <a:buClr>
                <a:schemeClr val="dk1"/>
              </a:buClr>
              <a:buSzPts val="2800"/>
              <a:buFont typeface="Arial"/>
              <a:buChar char="–"/>
              <a:defRPr sz="2800"/>
            </a:lvl2pPr>
            <a:lvl3pPr marL="1371600" lvl="2" indent="-381000" algn="l">
              <a:lnSpc>
                <a:spcPct val="100000"/>
              </a:lnSpc>
              <a:spcBef>
                <a:spcPts val="480"/>
              </a:spcBef>
              <a:spcAft>
                <a:spcPts val="0"/>
              </a:spcAft>
              <a:buClr>
                <a:schemeClr val="dk1"/>
              </a:buClr>
              <a:buSzPts val="2400"/>
              <a:buFont typeface="Arial"/>
              <a:buChar char="•"/>
              <a:defRPr sz="2400"/>
            </a:lvl3pPr>
            <a:lvl4pPr marL="1828800" lvl="3" indent="-355600" algn="l">
              <a:lnSpc>
                <a:spcPct val="100000"/>
              </a:lnSpc>
              <a:spcBef>
                <a:spcPts val="400"/>
              </a:spcBef>
              <a:spcAft>
                <a:spcPts val="0"/>
              </a:spcAft>
              <a:buClr>
                <a:schemeClr val="dk1"/>
              </a:buClr>
              <a:buSzPts val="2000"/>
              <a:buFont typeface="Arial"/>
              <a:buChar char="–"/>
              <a:defRPr sz="2000"/>
            </a:lvl4pPr>
            <a:lvl5pPr marL="2286000" lvl="4" indent="-355600" algn="l">
              <a:lnSpc>
                <a:spcPct val="100000"/>
              </a:lnSpc>
              <a:spcBef>
                <a:spcPts val="400"/>
              </a:spcBef>
              <a:spcAft>
                <a:spcPts val="0"/>
              </a:spcAft>
              <a:buClr>
                <a:schemeClr val="dk1"/>
              </a:buClr>
              <a:buSzPts val="2000"/>
              <a:buFont typeface="Arial"/>
              <a:buChar char="»"/>
              <a:defRPr sz="2000"/>
            </a:lvl5pPr>
            <a:lvl6pPr marL="2743200" lvl="5" indent="-355600" algn="l">
              <a:lnSpc>
                <a:spcPct val="100000"/>
              </a:lnSpc>
              <a:spcBef>
                <a:spcPts val="400"/>
              </a:spcBef>
              <a:spcAft>
                <a:spcPts val="0"/>
              </a:spcAft>
              <a:buClr>
                <a:schemeClr val="dk1"/>
              </a:buClr>
              <a:buSzPts val="2000"/>
              <a:buFont typeface="Arial"/>
              <a:buChar char="»"/>
              <a:defRPr sz="2000"/>
            </a:lvl6pPr>
            <a:lvl7pPr marL="3200400" lvl="6" indent="-355600" algn="l">
              <a:lnSpc>
                <a:spcPct val="100000"/>
              </a:lnSpc>
              <a:spcBef>
                <a:spcPts val="400"/>
              </a:spcBef>
              <a:spcAft>
                <a:spcPts val="0"/>
              </a:spcAft>
              <a:buClr>
                <a:schemeClr val="dk1"/>
              </a:buClr>
              <a:buSzPts val="2000"/>
              <a:buFont typeface="Arial"/>
              <a:buChar char="»"/>
              <a:defRPr sz="2000"/>
            </a:lvl7pPr>
            <a:lvl8pPr marL="3657600" lvl="7" indent="-355600" algn="l">
              <a:lnSpc>
                <a:spcPct val="100000"/>
              </a:lnSpc>
              <a:spcBef>
                <a:spcPts val="400"/>
              </a:spcBef>
              <a:spcAft>
                <a:spcPts val="0"/>
              </a:spcAft>
              <a:buClr>
                <a:schemeClr val="dk1"/>
              </a:buClr>
              <a:buSzPts val="2000"/>
              <a:buFont typeface="Arial"/>
              <a:buChar char="»"/>
              <a:defRPr sz="2000"/>
            </a:lvl8pPr>
            <a:lvl9pPr marL="4114800" lvl="8" indent="-355600" algn="l">
              <a:lnSpc>
                <a:spcPct val="100000"/>
              </a:lnSpc>
              <a:spcBef>
                <a:spcPts val="400"/>
              </a:spcBef>
              <a:spcAft>
                <a:spcPts val="0"/>
              </a:spcAft>
              <a:buClr>
                <a:schemeClr val="dk1"/>
              </a:buClr>
              <a:buSzPts val="2000"/>
              <a:buFont typeface="Arial"/>
              <a:buChar char="»"/>
              <a:defRPr sz="2000"/>
            </a:lvl9pPr>
          </a:lstStyle>
          <a:p>
            <a:endParaRPr/>
          </a:p>
        </p:txBody>
      </p:sp>
      <p:sp>
        <p:nvSpPr>
          <p:cNvPr id="61" name="Google Shape;61;p4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Arial"/>
              <a:buNone/>
              <a:defRPr sz="1400"/>
            </a:lvl1pPr>
            <a:lvl2pPr marL="914400" lvl="1" indent="-228600" algn="l">
              <a:lnSpc>
                <a:spcPct val="100000"/>
              </a:lnSpc>
              <a:spcBef>
                <a:spcPts val="240"/>
              </a:spcBef>
              <a:spcAft>
                <a:spcPts val="0"/>
              </a:spcAft>
              <a:buClr>
                <a:schemeClr val="dk1"/>
              </a:buClr>
              <a:buSzPts val="1200"/>
              <a:buFont typeface="Arial"/>
              <a:buNone/>
              <a:defRPr sz="1200"/>
            </a:lvl2pPr>
            <a:lvl3pPr marL="1371600" lvl="2" indent="-228600" algn="l">
              <a:lnSpc>
                <a:spcPct val="100000"/>
              </a:lnSpc>
              <a:spcBef>
                <a:spcPts val="200"/>
              </a:spcBef>
              <a:spcAft>
                <a:spcPts val="0"/>
              </a:spcAft>
              <a:buClr>
                <a:schemeClr val="dk1"/>
              </a:buClr>
              <a:buSzPts val="1000"/>
              <a:buFont typeface="Arial"/>
              <a:buNone/>
              <a:defRPr sz="1000"/>
            </a:lvl3pPr>
            <a:lvl4pPr marL="1828800" lvl="3" indent="-228600" algn="l">
              <a:lnSpc>
                <a:spcPct val="100000"/>
              </a:lnSpc>
              <a:spcBef>
                <a:spcPts val="180"/>
              </a:spcBef>
              <a:spcAft>
                <a:spcPts val="0"/>
              </a:spcAft>
              <a:buClr>
                <a:schemeClr val="dk1"/>
              </a:buClr>
              <a:buSzPts val="900"/>
              <a:buFont typeface="Arial"/>
              <a:buNone/>
              <a:defRPr sz="900"/>
            </a:lvl4pPr>
            <a:lvl5pPr marL="2286000" lvl="4" indent="-228600" algn="l">
              <a:lnSpc>
                <a:spcPct val="100000"/>
              </a:lnSpc>
              <a:spcBef>
                <a:spcPts val="180"/>
              </a:spcBef>
              <a:spcAft>
                <a:spcPts val="0"/>
              </a:spcAft>
              <a:buClr>
                <a:schemeClr val="dk1"/>
              </a:buClr>
              <a:buSzPts val="900"/>
              <a:buFont typeface="Arial"/>
              <a:buNone/>
              <a:defRPr sz="900"/>
            </a:lvl5pPr>
            <a:lvl6pPr marL="2743200" lvl="5" indent="-228600" algn="l">
              <a:lnSpc>
                <a:spcPct val="100000"/>
              </a:lnSpc>
              <a:spcBef>
                <a:spcPts val="180"/>
              </a:spcBef>
              <a:spcAft>
                <a:spcPts val="0"/>
              </a:spcAft>
              <a:buClr>
                <a:schemeClr val="dk1"/>
              </a:buClr>
              <a:buSzPts val="900"/>
              <a:buFont typeface="Arial"/>
              <a:buNone/>
              <a:defRPr sz="900"/>
            </a:lvl6pPr>
            <a:lvl7pPr marL="3200400" lvl="6" indent="-228600" algn="l">
              <a:lnSpc>
                <a:spcPct val="100000"/>
              </a:lnSpc>
              <a:spcBef>
                <a:spcPts val="180"/>
              </a:spcBef>
              <a:spcAft>
                <a:spcPts val="0"/>
              </a:spcAft>
              <a:buClr>
                <a:schemeClr val="dk1"/>
              </a:buClr>
              <a:buSzPts val="900"/>
              <a:buFont typeface="Arial"/>
              <a:buNone/>
              <a:defRPr sz="900"/>
            </a:lvl7pPr>
            <a:lvl8pPr marL="3657600" lvl="7" indent="-228600" algn="l">
              <a:lnSpc>
                <a:spcPct val="100000"/>
              </a:lnSpc>
              <a:spcBef>
                <a:spcPts val="180"/>
              </a:spcBef>
              <a:spcAft>
                <a:spcPts val="0"/>
              </a:spcAft>
              <a:buClr>
                <a:schemeClr val="dk1"/>
              </a:buClr>
              <a:buSzPts val="900"/>
              <a:buFont typeface="Arial"/>
              <a:buNone/>
              <a:defRPr sz="900"/>
            </a:lvl8pPr>
            <a:lvl9pPr marL="4114800" lvl="8" indent="-228600" algn="l">
              <a:lnSpc>
                <a:spcPct val="100000"/>
              </a:lnSpc>
              <a:spcBef>
                <a:spcPts val="180"/>
              </a:spcBef>
              <a:spcAft>
                <a:spcPts val="0"/>
              </a:spcAft>
              <a:buClr>
                <a:schemeClr val="dk1"/>
              </a:buClr>
              <a:buSzPts val="900"/>
              <a:buFont typeface="Arial"/>
              <a:buNone/>
              <a:defRPr sz="900"/>
            </a:lvl9pPr>
          </a:lstStyle>
          <a:p>
            <a:endParaRPr/>
          </a:p>
        </p:txBody>
      </p:sp>
      <p:sp>
        <p:nvSpPr>
          <p:cNvPr id="62" name="Google Shape;62;p4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4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4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Arial"/>
              <a:buNone/>
              <a:defRPr sz="1400"/>
            </a:lvl1pPr>
            <a:lvl2pPr marL="914400" lvl="1" indent="-228600" algn="l">
              <a:lnSpc>
                <a:spcPct val="100000"/>
              </a:lnSpc>
              <a:spcBef>
                <a:spcPts val="240"/>
              </a:spcBef>
              <a:spcAft>
                <a:spcPts val="0"/>
              </a:spcAft>
              <a:buClr>
                <a:schemeClr val="dk1"/>
              </a:buClr>
              <a:buSzPts val="1200"/>
              <a:buFont typeface="Arial"/>
              <a:buNone/>
              <a:defRPr sz="1200"/>
            </a:lvl2pPr>
            <a:lvl3pPr marL="1371600" lvl="2" indent="-228600" algn="l">
              <a:lnSpc>
                <a:spcPct val="100000"/>
              </a:lnSpc>
              <a:spcBef>
                <a:spcPts val="200"/>
              </a:spcBef>
              <a:spcAft>
                <a:spcPts val="0"/>
              </a:spcAft>
              <a:buClr>
                <a:schemeClr val="dk1"/>
              </a:buClr>
              <a:buSzPts val="1000"/>
              <a:buFont typeface="Arial"/>
              <a:buNone/>
              <a:defRPr sz="1000"/>
            </a:lvl3pPr>
            <a:lvl4pPr marL="1828800" lvl="3" indent="-228600" algn="l">
              <a:lnSpc>
                <a:spcPct val="100000"/>
              </a:lnSpc>
              <a:spcBef>
                <a:spcPts val="180"/>
              </a:spcBef>
              <a:spcAft>
                <a:spcPts val="0"/>
              </a:spcAft>
              <a:buClr>
                <a:schemeClr val="dk1"/>
              </a:buClr>
              <a:buSzPts val="900"/>
              <a:buFont typeface="Arial"/>
              <a:buNone/>
              <a:defRPr sz="900"/>
            </a:lvl4pPr>
            <a:lvl5pPr marL="2286000" lvl="4" indent="-228600" algn="l">
              <a:lnSpc>
                <a:spcPct val="100000"/>
              </a:lnSpc>
              <a:spcBef>
                <a:spcPts val="180"/>
              </a:spcBef>
              <a:spcAft>
                <a:spcPts val="0"/>
              </a:spcAft>
              <a:buClr>
                <a:schemeClr val="dk1"/>
              </a:buClr>
              <a:buSzPts val="900"/>
              <a:buFont typeface="Arial"/>
              <a:buNone/>
              <a:defRPr sz="900"/>
            </a:lvl5pPr>
            <a:lvl6pPr marL="2743200" lvl="5" indent="-228600" algn="l">
              <a:lnSpc>
                <a:spcPct val="100000"/>
              </a:lnSpc>
              <a:spcBef>
                <a:spcPts val="180"/>
              </a:spcBef>
              <a:spcAft>
                <a:spcPts val="0"/>
              </a:spcAft>
              <a:buClr>
                <a:schemeClr val="dk1"/>
              </a:buClr>
              <a:buSzPts val="900"/>
              <a:buFont typeface="Arial"/>
              <a:buNone/>
              <a:defRPr sz="900"/>
            </a:lvl6pPr>
            <a:lvl7pPr marL="3200400" lvl="6" indent="-228600" algn="l">
              <a:lnSpc>
                <a:spcPct val="100000"/>
              </a:lnSpc>
              <a:spcBef>
                <a:spcPts val="180"/>
              </a:spcBef>
              <a:spcAft>
                <a:spcPts val="0"/>
              </a:spcAft>
              <a:buClr>
                <a:schemeClr val="dk1"/>
              </a:buClr>
              <a:buSzPts val="900"/>
              <a:buFont typeface="Arial"/>
              <a:buNone/>
              <a:defRPr sz="900"/>
            </a:lvl7pPr>
            <a:lvl8pPr marL="3657600" lvl="7" indent="-228600" algn="l">
              <a:lnSpc>
                <a:spcPct val="100000"/>
              </a:lnSpc>
              <a:spcBef>
                <a:spcPts val="180"/>
              </a:spcBef>
              <a:spcAft>
                <a:spcPts val="0"/>
              </a:spcAft>
              <a:buClr>
                <a:schemeClr val="dk1"/>
              </a:buClr>
              <a:buSzPts val="900"/>
              <a:buFont typeface="Arial"/>
              <a:buNone/>
              <a:defRPr sz="900"/>
            </a:lvl8pPr>
            <a:lvl9pPr marL="4114800" lvl="8" indent="-228600" algn="l">
              <a:lnSpc>
                <a:spcPct val="100000"/>
              </a:lnSpc>
              <a:spcBef>
                <a:spcPts val="180"/>
              </a:spcBef>
              <a:spcAft>
                <a:spcPts val="0"/>
              </a:spcAft>
              <a:buClr>
                <a:schemeClr val="dk1"/>
              </a:buClr>
              <a:buSzPts val="900"/>
              <a:buFont typeface="Arial"/>
              <a:buNone/>
              <a:defRPr sz="900"/>
            </a:lvl9pPr>
          </a:lstStyle>
          <a:p>
            <a:endParaRPr/>
          </a:p>
        </p:txBody>
      </p:sp>
      <p:sp>
        <p:nvSpPr>
          <p:cNvPr id="69" name="Google Shape;69;p4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1" name="Google Shape;11;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3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19.xml"/><Relationship Id="rId7" Type="http://schemas.openxmlformats.org/officeDocument/2006/relationships/image" Target="../media/image29.wmf"/><Relationship Id="rId12"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30.wmf"/><Relationship Id="rId5" Type="http://schemas.openxmlformats.org/officeDocument/2006/relationships/image" Target="../media/image29.wmf"/><Relationship Id="rId10"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1.xml"/><Relationship Id="rId7"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1.bin"/><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00.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5.png"/><Relationship Id="rId5" Type="http://schemas.openxmlformats.org/officeDocument/2006/relationships/image" Target="../media/image220.png"/><Relationship Id="rId4" Type="http://schemas.openxmlformats.org/officeDocument/2006/relationships/image" Target="../media/image210.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Discussion - </a:t>
            </a:r>
            <a:r>
              <a:rPr lang="en-US">
                <a:solidFill>
                  <a:schemeClr val="dk1"/>
                </a:solidFill>
              </a:rPr>
              <a:t>Week 4</a:t>
            </a:r>
            <a:endParaRPr/>
          </a:p>
        </p:txBody>
      </p:sp>
      <p:sp>
        <p:nvSpPr>
          <p:cNvPr id="90" name="Google Shape;90;p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98181"/>
              </a:lnSpc>
              <a:spcBef>
                <a:spcPts val="1000"/>
              </a:spcBef>
              <a:spcAft>
                <a:spcPts val="0"/>
              </a:spcAft>
              <a:buClr>
                <a:schemeClr val="dk1"/>
              </a:buClr>
              <a:buSzPts val="1100"/>
              <a:buFont typeface="Arial"/>
              <a:buNone/>
            </a:pPr>
            <a:r>
              <a:rPr lang="en-US" sz="2400" dirty="0"/>
              <a:t>Ali: Tue, 4-5.30pm</a:t>
            </a:r>
            <a:endParaRPr sz="2400" dirty="0"/>
          </a:p>
          <a:p>
            <a:pPr marL="0" lvl="0" indent="0">
              <a:lnSpc>
                <a:spcPct val="98181"/>
              </a:lnSpc>
              <a:spcBef>
                <a:spcPts val="1000"/>
              </a:spcBef>
              <a:buSzPts val="1100"/>
            </a:pPr>
            <a:r>
              <a:rPr lang="en-US" sz="2400" dirty="0"/>
              <a:t>Darío, Thu, 12.30-1.50pm</a:t>
            </a:r>
            <a:endParaRPr sz="2400" dirty="0"/>
          </a:p>
          <a:p>
            <a:pPr marL="0" lvl="0" indent="0" algn="ctr" rtl="0">
              <a:lnSpc>
                <a:spcPct val="100000"/>
              </a:lnSpc>
              <a:spcBef>
                <a:spcPts val="640"/>
              </a:spcBef>
              <a:spcAft>
                <a:spcPts val="0"/>
              </a:spcAft>
              <a:buSzPts val="3200"/>
              <a:buNone/>
            </a:pPr>
            <a:endParaRPr dirty="0"/>
          </a:p>
          <a:p>
            <a:pPr marL="0" lvl="0" indent="0" algn="ctr" rtl="0">
              <a:lnSpc>
                <a:spcPct val="100000"/>
              </a:lnSpc>
              <a:spcBef>
                <a:spcPts val="640"/>
              </a:spcBef>
              <a:spcAft>
                <a:spcPts val="0"/>
              </a:spcAft>
              <a:buSzPts val="3200"/>
              <a:buNone/>
            </a:pPr>
            <a:endParaRPr dirty="0"/>
          </a:p>
        </p:txBody>
      </p:sp>
      <p:sp>
        <p:nvSpPr>
          <p:cNvPr id="91" name="Google Shape;91;p1"/>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0" name="Google Shape;13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err="1"/>
                  <a:t>dnorm</a:t>
                </a:r>
                <a:r>
                  <a:rPr lang="en-US" dirty="0"/>
                  <a:t>(q, mean = </a:t>
                </a:r>
                <a14:m>
                  <m:oMath xmlns:m="http://schemas.openxmlformats.org/officeDocument/2006/math">
                    <m:r>
                      <a:rPr lang="en-US" i="1" dirty="0" smtClean="0">
                        <a:latin typeface="Cambria Math" panose="02040503050406030204" pitchFamily="18" charset="0"/>
                        <a:ea typeface="Cambria Math" panose="02040503050406030204" pitchFamily="18" charset="0"/>
                      </a:rPr>
                      <m:t>𝜇</m:t>
                    </m:r>
                  </m:oMath>
                </a14:m>
                <a:r>
                  <a:rPr lang="en-US" dirty="0"/>
                  <a:t>, </a:t>
                </a:r>
                <a:r>
                  <a:rPr lang="en-US" dirty="0" err="1"/>
                  <a:t>sd</a:t>
                </a:r>
                <a:r>
                  <a:rPr lang="en-US" dirty="0"/>
                  <a:t> =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a:t>
                </a:r>
                <a:endParaRPr dirty="0"/>
              </a:p>
            </p:txBody>
          </p:sp>
        </mc:Choice>
        <mc:Fallback xmlns="">
          <p:sp>
            <p:nvSpPr>
              <p:cNvPr id="130" name="Google Shape;130;p6"/>
              <p:cNvSpPr txBox="1">
                <a:spLocks noGrp="1" noRot="1" noChangeAspect="1" noMove="1" noResize="1" noEditPoints="1" noAdjustHandles="1" noChangeArrowheads="1" noChangeShapeType="1" noTextEdit="1"/>
              </p:cNvSpPr>
              <p:nvPr>
                <p:ph type="title"/>
              </p:nvPr>
            </p:nvSpPr>
            <p:spPr>
              <a:xfrm>
                <a:off x="457200" y="274638"/>
                <a:ext cx="8229600" cy="1143000"/>
              </a:xfrm>
              <a:prstGeom prst="rect">
                <a:avLst/>
              </a:prstGeom>
              <a:blipFill>
                <a:blip r:embed="rId3"/>
                <a:stretch>
                  <a:fillRect b="-10000"/>
                </a:stretch>
              </a:blipFill>
              <a:ln>
                <a:noFill/>
              </a:ln>
            </p:spPr>
            <p:txBody>
              <a:bodyPr/>
              <a:lstStyle/>
              <a:p>
                <a:r>
                  <a:rPr lang="en-US">
                    <a:noFill/>
                  </a:rPr>
                  <a:t> </a:t>
                </a:r>
              </a:p>
            </p:txBody>
          </p:sp>
        </mc:Fallback>
      </mc:AlternateContent>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EFDD56-4D2B-1C4A-9140-CC693DA84444}"/>
                  </a:ext>
                </a:extLst>
              </p:cNvPr>
              <p:cNvSpPr txBox="1"/>
              <p:nvPr/>
            </p:nvSpPr>
            <p:spPr>
              <a:xfrm>
                <a:off x="1748152" y="1417638"/>
                <a:ext cx="5647700" cy="646331"/>
              </a:xfrm>
              <a:prstGeom prst="rect">
                <a:avLst/>
              </a:prstGeom>
              <a:noFill/>
            </p:spPr>
            <p:txBody>
              <a:bodyPr wrap="none" rtlCol="0">
                <a:spAutoFit/>
              </a:bodyPr>
              <a:lstStyle/>
              <a:p>
                <a:pPr algn="ctr"/>
                <a:r>
                  <a:rPr lang="en-US" sz="1800" dirty="0"/>
                  <a:t>Probability </a:t>
                </a:r>
                <a:r>
                  <a:rPr lang="en-US" sz="1800" b="1" dirty="0"/>
                  <a:t>d</a:t>
                </a:r>
                <a:r>
                  <a:rPr lang="en-US" sz="1800" dirty="0"/>
                  <a:t>ensity function of Normal distribution with</a:t>
                </a:r>
                <a:br>
                  <a:rPr lang="en-US" sz="1800" dirty="0"/>
                </a:br>
                <a:r>
                  <a:rPr lang="en-US" sz="1800" dirty="0"/>
                  <a:t>mean of </a:t>
                </a: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and </a:t>
                </a:r>
                <a:r>
                  <a:rPr lang="en-US" sz="1800" dirty="0" err="1"/>
                  <a:t>sd</a:t>
                </a:r>
                <a:r>
                  <a:rPr lang="en-US" sz="1800" dirty="0"/>
                  <a:t> of </a:t>
                </a:r>
                <a14:m>
                  <m:oMath xmlns:m="http://schemas.openxmlformats.org/officeDocument/2006/math">
                    <m:r>
                      <a:rPr lang="en-US" sz="1800" i="1">
                        <a:latin typeface="Cambria Math" panose="02040503050406030204" pitchFamily="18" charset="0"/>
                        <a:ea typeface="Cambria Math" panose="02040503050406030204" pitchFamily="18" charset="0"/>
                      </a:rPr>
                      <m:t>𝜎</m:t>
                    </m:r>
                  </m:oMath>
                </a14:m>
                <a:endParaRPr lang="en-US" sz="1800" dirty="0"/>
              </a:p>
            </p:txBody>
          </p:sp>
        </mc:Choice>
        <mc:Fallback xmlns="">
          <p:sp>
            <p:nvSpPr>
              <p:cNvPr id="2" name="TextBox 1">
                <a:extLst>
                  <a:ext uri="{FF2B5EF4-FFF2-40B4-BE49-F238E27FC236}">
                    <a16:creationId xmlns:a16="http://schemas.microsoft.com/office/drawing/2014/main" id="{0DEFDD56-4D2B-1C4A-9140-CC693DA84444}"/>
                  </a:ext>
                </a:extLst>
              </p:cNvPr>
              <p:cNvSpPr txBox="1">
                <a:spLocks noRot="1" noChangeAspect="1" noMove="1" noResize="1" noEditPoints="1" noAdjustHandles="1" noChangeArrowheads="1" noChangeShapeType="1" noTextEdit="1"/>
              </p:cNvSpPr>
              <p:nvPr/>
            </p:nvSpPr>
            <p:spPr>
              <a:xfrm>
                <a:off x="1748152" y="1417638"/>
                <a:ext cx="5647700" cy="646331"/>
              </a:xfrm>
              <a:prstGeom prst="rect">
                <a:avLst/>
              </a:prstGeom>
              <a:blipFill>
                <a:blip r:embed="rId4"/>
                <a:stretch>
                  <a:fillRect l="-449" t="-3922" r="-449" b="-1372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9438EEE2-D2CB-CF40-9671-BC05632E292D}"/>
              </a:ext>
            </a:extLst>
          </p:cNvPr>
          <p:cNvPicPr>
            <a:picLocks noChangeAspect="1"/>
          </p:cNvPicPr>
          <p:nvPr/>
        </p:nvPicPr>
        <p:blipFill>
          <a:blip r:embed="rId5"/>
          <a:stretch>
            <a:fillRect/>
          </a:stretch>
        </p:blipFill>
        <p:spPr>
          <a:xfrm>
            <a:off x="2269993" y="2798540"/>
            <a:ext cx="4604014" cy="1471386"/>
          </a:xfrm>
          <a:prstGeom prst="rect">
            <a:avLst/>
          </a:prstGeom>
        </p:spPr>
      </p:pic>
      <p:sp>
        <p:nvSpPr>
          <p:cNvPr id="5" name="TextBox 4">
            <a:extLst>
              <a:ext uri="{FF2B5EF4-FFF2-40B4-BE49-F238E27FC236}">
                <a16:creationId xmlns:a16="http://schemas.microsoft.com/office/drawing/2014/main" id="{668C509A-3D88-2447-A143-3E6A60A97AA3}"/>
              </a:ext>
            </a:extLst>
          </p:cNvPr>
          <p:cNvSpPr txBox="1"/>
          <p:nvPr/>
        </p:nvSpPr>
        <p:spPr>
          <a:xfrm>
            <a:off x="4541317" y="2777680"/>
            <a:ext cx="2332690" cy="307777"/>
          </a:xfrm>
          <a:prstGeom prst="rect">
            <a:avLst/>
          </a:prstGeom>
          <a:solidFill>
            <a:schemeClr val="accent2">
              <a:lumMod val="20000"/>
              <a:lumOff val="80000"/>
            </a:schemeClr>
          </a:solidFill>
        </p:spPr>
        <p:txBody>
          <a:bodyPr wrap="none" rtlCol="0">
            <a:spAutoFit/>
          </a:bodyPr>
          <a:lstStyle/>
          <a:p>
            <a:r>
              <a:rPr lang="en-US" dirty="0"/>
              <a:t>defaults: mean = 0 , </a:t>
            </a:r>
            <a:r>
              <a:rPr lang="en-US" dirty="0" err="1"/>
              <a:t>sd</a:t>
            </a:r>
            <a:r>
              <a:rPr lang="en-US" dirty="0"/>
              <a:t> = 1</a:t>
            </a:r>
          </a:p>
        </p:txBody>
      </p:sp>
    </p:spTree>
    <p:extLst>
      <p:ext uri="{BB962C8B-B14F-4D97-AF65-F5344CB8AC3E}">
        <p14:creationId xmlns:p14="http://schemas.microsoft.com/office/powerpoint/2010/main" val="2533177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7" name="Picture 6" descr="A close up of a mans face&#10;&#10;Description automatically generated">
            <a:extLst>
              <a:ext uri="{FF2B5EF4-FFF2-40B4-BE49-F238E27FC236}">
                <a16:creationId xmlns:a16="http://schemas.microsoft.com/office/drawing/2014/main" id="{87644FC4-F383-4F44-9FDD-EB01812820AD}"/>
              </a:ext>
            </a:extLst>
          </p:cNvPr>
          <p:cNvPicPr>
            <a:picLocks noChangeAspect="1"/>
          </p:cNvPicPr>
          <p:nvPr/>
        </p:nvPicPr>
        <p:blipFill rotWithShape="1">
          <a:blip r:embed="rId3"/>
          <a:srcRect t="12256"/>
          <a:stretch/>
        </p:blipFill>
        <p:spPr>
          <a:xfrm>
            <a:off x="457200" y="1632857"/>
            <a:ext cx="4061054" cy="3299394"/>
          </a:xfrm>
          <a:prstGeom prst="rect">
            <a:avLst/>
          </a:prstGeom>
        </p:spPr>
      </p:pic>
      <p:sp>
        <p:nvSpPr>
          <p:cNvPr id="130" name="Google Shape;130;p6"/>
          <p:cNvSpPr txBox="1">
            <a:spLocks noGrp="1"/>
          </p:cNvSpPr>
          <p:nvPr>
            <p:ph type="title"/>
          </p:nvPr>
        </p:nvSpPr>
        <p:spPr>
          <a:xfrm>
            <a:off x="-3000248" y="-70872"/>
            <a:ext cx="8229600" cy="1143000"/>
          </a:xfrm>
          <a:prstGeom prst="rect">
            <a:avLst/>
          </a:prstGeom>
          <a:noFill/>
          <a:ln>
            <a:noFill/>
          </a:ln>
        </p:spPr>
        <p:txBody>
          <a:bodyPr spcFirstLastPara="1" wrap="square" lIns="91425" tIns="45700" rIns="91425" bIns="45700" anchor="ctr" anchorCtr="0">
            <a:noAutofit/>
          </a:bodyPr>
          <a:lstStyle/>
          <a:p>
            <a:pPr lvl="0"/>
            <a:r>
              <a:rPr lang="en-US" dirty="0"/>
              <a:t>Plotting</a:t>
            </a:r>
            <a:endParaRPr dirty="0"/>
          </a:p>
        </p:txBody>
      </p:sp>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pic>
        <p:nvPicPr>
          <p:cNvPr id="3" name="Picture 2">
            <a:extLst>
              <a:ext uri="{FF2B5EF4-FFF2-40B4-BE49-F238E27FC236}">
                <a16:creationId xmlns:a16="http://schemas.microsoft.com/office/drawing/2014/main" id="{A7E503F6-D731-A945-A00A-68394B29986A}"/>
              </a:ext>
            </a:extLst>
          </p:cNvPr>
          <p:cNvPicPr>
            <a:picLocks noChangeAspect="1"/>
          </p:cNvPicPr>
          <p:nvPr/>
        </p:nvPicPr>
        <p:blipFill rotWithShape="1">
          <a:blip r:embed="rId4"/>
          <a:srcRect b="4092"/>
          <a:stretch/>
        </p:blipFill>
        <p:spPr>
          <a:xfrm>
            <a:off x="21051" y="5340512"/>
            <a:ext cx="4933352" cy="69094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C38F8D5-154D-7448-BD39-34FB06882680}"/>
              </a:ext>
            </a:extLst>
          </p:cNvPr>
          <p:cNvPicPr>
            <a:picLocks noChangeAspect="1"/>
          </p:cNvPicPr>
          <p:nvPr/>
        </p:nvPicPr>
        <p:blipFill>
          <a:blip r:embed="rId5"/>
          <a:stretch>
            <a:fillRect/>
          </a:stretch>
        </p:blipFill>
        <p:spPr>
          <a:xfrm>
            <a:off x="4771862" y="1241647"/>
            <a:ext cx="3985851" cy="3690603"/>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3BCB4E74-CEF0-B540-98A3-3B87CF42D3B6}"/>
              </a:ext>
            </a:extLst>
          </p:cNvPr>
          <p:cNvPicPr>
            <a:picLocks noChangeAspect="1"/>
          </p:cNvPicPr>
          <p:nvPr/>
        </p:nvPicPr>
        <p:blipFill rotWithShape="1">
          <a:blip r:embed="rId5"/>
          <a:srcRect b="88810"/>
          <a:stretch/>
        </p:blipFill>
        <p:spPr>
          <a:xfrm>
            <a:off x="532403" y="1241647"/>
            <a:ext cx="3985851" cy="412982"/>
          </a:xfrm>
          <a:prstGeom prst="rect">
            <a:avLst/>
          </a:prstGeom>
        </p:spPr>
      </p:pic>
      <p:pic>
        <p:nvPicPr>
          <p:cNvPr id="2" name="Picture 1">
            <a:extLst>
              <a:ext uri="{FF2B5EF4-FFF2-40B4-BE49-F238E27FC236}">
                <a16:creationId xmlns:a16="http://schemas.microsoft.com/office/drawing/2014/main" id="{10028804-A901-024A-B880-9A4B7E1F3EA8}"/>
              </a:ext>
            </a:extLst>
          </p:cNvPr>
          <p:cNvPicPr>
            <a:picLocks noChangeAspect="1"/>
          </p:cNvPicPr>
          <p:nvPr/>
        </p:nvPicPr>
        <p:blipFill rotWithShape="1">
          <a:blip r:embed="rId6"/>
          <a:srcRect r="44377" b="27737"/>
          <a:stretch/>
        </p:blipFill>
        <p:spPr>
          <a:xfrm>
            <a:off x="5229352" y="5340512"/>
            <a:ext cx="2600283" cy="493565"/>
          </a:xfrm>
          <a:prstGeom prst="rect">
            <a:avLst/>
          </a:prstGeom>
        </p:spPr>
      </p:pic>
    </p:spTree>
    <p:extLst>
      <p:ext uri="{BB962C8B-B14F-4D97-AF65-F5344CB8AC3E}">
        <p14:creationId xmlns:p14="http://schemas.microsoft.com/office/powerpoint/2010/main" val="32580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7" name="Picture 6" descr="A close up of a mans face&#10;&#10;Description automatically generated">
            <a:extLst>
              <a:ext uri="{FF2B5EF4-FFF2-40B4-BE49-F238E27FC236}">
                <a16:creationId xmlns:a16="http://schemas.microsoft.com/office/drawing/2014/main" id="{87644FC4-F383-4F44-9FDD-EB01812820AD}"/>
              </a:ext>
            </a:extLst>
          </p:cNvPr>
          <p:cNvPicPr>
            <a:picLocks noChangeAspect="1"/>
          </p:cNvPicPr>
          <p:nvPr/>
        </p:nvPicPr>
        <p:blipFill rotWithShape="1">
          <a:blip r:embed="rId3"/>
          <a:srcRect t="12256"/>
          <a:stretch/>
        </p:blipFill>
        <p:spPr>
          <a:xfrm>
            <a:off x="457200" y="1632857"/>
            <a:ext cx="4061054" cy="3299394"/>
          </a:xfrm>
          <a:prstGeom prst="rect">
            <a:avLst/>
          </a:prstGeom>
        </p:spPr>
      </p:pic>
      <p:sp>
        <p:nvSpPr>
          <p:cNvPr id="130" name="Google Shape;130;p6"/>
          <p:cNvSpPr txBox="1">
            <a:spLocks noGrp="1"/>
          </p:cNvSpPr>
          <p:nvPr>
            <p:ph type="title"/>
          </p:nvPr>
        </p:nvSpPr>
        <p:spPr>
          <a:xfrm>
            <a:off x="-3000248" y="-70872"/>
            <a:ext cx="8229600" cy="1143000"/>
          </a:xfrm>
          <a:prstGeom prst="rect">
            <a:avLst/>
          </a:prstGeom>
          <a:noFill/>
          <a:ln>
            <a:noFill/>
          </a:ln>
        </p:spPr>
        <p:txBody>
          <a:bodyPr spcFirstLastPara="1" wrap="square" lIns="91425" tIns="45700" rIns="91425" bIns="45700" anchor="ctr" anchorCtr="0">
            <a:noAutofit/>
          </a:bodyPr>
          <a:lstStyle/>
          <a:p>
            <a:pPr lvl="0"/>
            <a:r>
              <a:rPr lang="en-US" dirty="0"/>
              <a:t>Plotting</a:t>
            </a:r>
            <a:endParaRPr dirty="0"/>
          </a:p>
        </p:txBody>
      </p:sp>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pic>
        <p:nvPicPr>
          <p:cNvPr id="3" name="Picture 2">
            <a:extLst>
              <a:ext uri="{FF2B5EF4-FFF2-40B4-BE49-F238E27FC236}">
                <a16:creationId xmlns:a16="http://schemas.microsoft.com/office/drawing/2014/main" id="{A7E503F6-D731-A945-A00A-68394B29986A}"/>
              </a:ext>
            </a:extLst>
          </p:cNvPr>
          <p:cNvPicPr>
            <a:picLocks noChangeAspect="1"/>
          </p:cNvPicPr>
          <p:nvPr/>
        </p:nvPicPr>
        <p:blipFill rotWithShape="1">
          <a:blip r:embed="rId4"/>
          <a:srcRect b="4092"/>
          <a:stretch/>
        </p:blipFill>
        <p:spPr>
          <a:xfrm>
            <a:off x="21051" y="5340512"/>
            <a:ext cx="4933352" cy="690944"/>
          </a:xfrm>
          <a:prstGeom prst="rect">
            <a:avLst/>
          </a:prstGeom>
        </p:spPr>
      </p:pic>
      <p:pic>
        <p:nvPicPr>
          <p:cNvPr id="8" name="Picture 7">
            <a:extLst>
              <a:ext uri="{FF2B5EF4-FFF2-40B4-BE49-F238E27FC236}">
                <a16:creationId xmlns:a16="http://schemas.microsoft.com/office/drawing/2014/main" id="{B7906035-6704-4B4E-A9FF-94D558653D78}"/>
              </a:ext>
            </a:extLst>
          </p:cNvPr>
          <p:cNvPicPr>
            <a:picLocks noChangeAspect="1"/>
          </p:cNvPicPr>
          <p:nvPr/>
        </p:nvPicPr>
        <p:blipFill>
          <a:blip r:embed="rId5"/>
          <a:stretch>
            <a:fillRect/>
          </a:stretch>
        </p:blipFill>
        <p:spPr>
          <a:xfrm>
            <a:off x="4954403" y="5193364"/>
            <a:ext cx="3835402" cy="49262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C38F8D5-154D-7448-BD39-34FB06882680}"/>
              </a:ext>
            </a:extLst>
          </p:cNvPr>
          <p:cNvPicPr>
            <a:picLocks noChangeAspect="1"/>
          </p:cNvPicPr>
          <p:nvPr/>
        </p:nvPicPr>
        <p:blipFill>
          <a:blip r:embed="rId6"/>
          <a:stretch>
            <a:fillRect/>
          </a:stretch>
        </p:blipFill>
        <p:spPr>
          <a:xfrm>
            <a:off x="4771862" y="1241647"/>
            <a:ext cx="3985851" cy="3690603"/>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3BCB4E74-CEF0-B540-98A3-3B87CF42D3B6}"/>
              </a:ext>
            </a:extLst>
          </p:cNvPr>
          <p:cNvPicPr>
            <a:picLocks noChangeAspect="1"/>
          </p:cNvPicPr>
          <p:nvPr/>
        </p:nvPicPr>
        <p:blipFill rotWithShape="1">
          <a:blip r:embed="rId6"/>
          <a:srcRect b="88810"/>
          <a:stretch/>
        </p:blipFill>
        <p:spPr>
          <a:xfrm>
            <a:off x="532403" y="1241647"/>
            <a:ext cx="3985851" cy="412982"/>
          </a:xfrm>
          <a:prstGeom prst="rect">
            <a:avLst/>
          </a:prstGeom>
        </p:spPr>
      </p:pic>
      <p:pic>
        <p:nvPicPr>
          <p:cNvPr id="9" name="Picture 8" descr="A picture containing bird&#10;&#10;Description automatically generated">
            <a:extLst>
              <a:ext uri="{FF2B5EF4-FFF2-40B4-BE49-F238E27FC236}">
                <a16:creationId xmlns:a16="http://schemas.microsoft.com/office/drawing/2014/main" id="{842193E9-20E7-9845-A8B6-0ACD24AA5715}"/>
              </a:ext>
            </a:extLst>
          </p:cNvPr>
          <p:cNvPicPr>
            <a:picLocks noChangeAspect="1"/>
          </p:cNvPicPr>
          <p:nvPr/>
        </p:nvPicPr>
        <p:blipFill rotWithShape="1">
          <a:blip r:embed="rId7"/>
          <a:srcRect t="11935"/>
          <a:stretch/>
        </p:blipFill>
        <p:spPr>
          <a:xfrm>
            <a:off x="4708754" y="1654629"/>
            <a:ext cx="4019550" cy="3277622"/>
          </a:xfrm>
          <a:prstGeom prst="rect">
            <a:avLst/>
          </a:prstGeom>
        </p:spPr>
      </p:pic>
      <p:sp>
        <p:nvSpPr>
          <p:cNvPr id="2" name="TextBox 1">
            <a:extLst>
              <a:ext uri="{FF2B5EF4-FFF2-40B4-BE49-F238E27FC236}">
                <a16:creationId xmlns:a16="http://schemas.microsoft.com/office/drawing/2014/main" id="{D5055D14-9A5F-C44E-8125-D5E93F0132C3}"/>
              </a:ext>
            </a:extLst>
          </p:cNvPr>
          <p:cNvSpPr txBox="1"/>
          <p:nvPr/>
        </p:nvSpPr>
        <p:spPr>
          <a:xfrm>
            <a:off x="6536114" y="1528327"/>
            <a:ext cx="671979" cy="230832"/>
          </a:xfrm>
          <a:prstGeom prst="rect">
            <a:avLst/>
          </a:prstGeom>
          <a:noFill/>
        </p:spPr>
        <p:txBody>
          <a:bodyPr wrap="none" rtlCol="0">
            <a:spAutoFit/>
          </a:bodyPr>
          <a:lstStyle/>
          <a:p>
            <a:r>
              <a:rPr lang="en-US" sz="900" dirty="0"/>
              <a:t>(zoomed)</a:t>
            </a:r>
          </a:p>
        </p:txBody>
      </p:sp>
    </p:spTree>
    <p:extLst>
      <p:ext uri="{BB962C8B-B14F-4D97-AF65-F5344CB8AC3E}">
        <p14:creationId xmlns:p14="http://schemas.microsoft.com/office/powerpoint/2010/main" val="412658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100"/>
              <a:buNone/>
            </a:pPr>
            <a:r>
              <a:rPr lang="en-US"/>
              <a:t>qnorm()</a:t>
            </a:r>
            <a:endParaRPr/>
          </a:p>
        </p:txBody>
      </p:sp>
      <mc:AlternateContent xmlns:mc="http://schemas.openxmlformats.org/markup-compatibility/2006" xmlns:a14="http://schemas.microsoft.com/office/drawing/2010/main">
        <mc:Choice Requires="a14">
          <p:sp>
            <p:nvSpPr>
              <p:cNvPr id="139" name="Google Shape;139;p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240"/>
                  </a:spcBef>
                  <a:spcAft>
                    <a:spcPts val="0"/>
                  </a:spcAft>
                  <a:buSzPts val="2000"/>
                  <a:buChar char="•"/>
                </a:pPr>
                <a:r>
                  <a:rPr lang="en-US" sz="2000" dirty="0" err="1"/>
                  <a:t>qnorm</a:t>
                </a:r>
                <a:r>
                  <a:rPr lang="en-US" sz="2000" dirty="0"/>
                  <a:t>() → Calculates the </a:t>
                </a:r>
                <a:r>
                  <a:rPr lang="en-US" sz="2000" b="1" dirty="0"/>
                  <a:t>q</a:t>
                </a:r>
                <a:r>
                  <a:rPr lang="en-US" sz="2000" dirty="0"/>
                  <a:t>uantiles of the distribution. You specify a probability value p, and it gives you the corresponding value of the random variable. That is, the value of the variable for which there’s a probability p of obtaining an outcome lower than or equal to that value.</a:t>
                </a:r>
                <a:endParaRPr sz="2000" dirty="0"/>
              </a:p>
              <a:p>
                <a:pPr marL="457200" lvl="0" indent="0" algn="l" rtl="0">
                  <a:lnSpc>
                    <a:spcPct val="100000"/>
                  </a:lnSpc>
                  <a:spcBef>
                    <a:spcPts val="240"/>
                  </a:spcBef>
                  <a:spcAft>
                    <a:spcPts val="0"/>
                  </a:spcAft>
                  <a:buSzPts val="1800"/>
                  <a:buNone/>
                </a:pPr>
                <a:endParaRPr sz="2000" dirty="0"/>
              </a:p>
              <a:p>
                <a:pPr marL="457200" lvl="0" indent="-355600" algn="l" rtl="0">
                  <a:lnSpc>
                    <a:spcPct val="100000"/>
                  </a:lnSpc>
                  <a:spcBef>
                    <a:spcPts val="240"/>
                  </a:spcBef>
                  <a:spcAft>
                    <a:spcPts val="0"/>
                  </a:spcAft>
                  <a:buSzPts val="2000"/>
                  <a:buChar char="•"/>
                </a:pPr>
                <a:r>
                  <a:rPr lang="en-US" sz="2000" dirty="0"/>
                  <a:t>Given Prob(X&lt;c) find c for some X~N(</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𝜇</m:t>
                    </m:r>
                  </m:oMath>
                </a14:m>
                <a:r>
                  <a:rPr lang="en-US" sz="2000" dirty="0"/>
                  <a:t>,</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𝜎</m:t>
                    </m:r>
                  </m:oMath>
                </a14:m>
                <a:r>
                  <a:rPr lang="en-US" sz="2000" baseline="30000" dirty="0"/>
                  <a:t>2</a:t>
                </a:r>
                <a:r>
                  <a:rPr lang="en-US" sz="2000" dirty="0"/>
                  <a:t>)</a:t>
                </a:r>
                <a:endParaRPr sz="2000" dirty="0"/>
              </a:p>
              <a:p>
                <a:pPr marL="457200" lvl="0" indent="0" algn="l" rtl="0">
                  <a:lnSpc>
                    <a:spcPct val="100000"/>
                  </a:lnSpc>
                  <a:spcBef>
                    <a:spcPts val="240"/>
                  </a:spcBef>
                  <a:spcAft>
                    <a:spcPts val="0"/>
                  </a:spcAft>
                  <a:buSzPts val="1800"/>
                  <a:buNone/>
                </a:pPr>
                <a:endParaRPr sz="2000" dirty="0"/>
              </a:p>
              <a:p>
                <a:pPr marL="457200" lvl="0" indent="-355600" algn="l" rtl="0">
                  <a:lnSpc>
                    <a:spcPct val="100000"/>
                  </a:lnSpc>
                  <a:spcBef>
                    <a:spcPts val="240"/>
                  </a:spcBef>
                  <a:spcAft>
                    <a:spcPts val="0"/>
                  </a:spcAft>
                  <a:buSzPts val="2000"/>
                  <a:buChar char="•"/>
                </a:pPr>
                <a:r>
                  <a:rPr lang="en-US" sz="2000" dirty="0" err="1"/>
                  <a:t>qnorm</a:t>
                </a:r>
                <a:r>
                  <a:rPr lang="en-US" sz="2000" dirty="0"/>
                  <a:t>(p, mean = 0, </a:t>
                </a:r>
                <a:r>
                  <a:rPr lang="en-US" sz="2000" dirty="0" err="1"/>
                  <a:t>sd</a:t>
                </a:r>
                <a:r>
                  <a:rPr lang="en-US" sz="2000" dirty="0"/>
                  <a:t> = 1), where p is probability; function returns Z.</a:t>
                </a:r>
                <a:endParaRPr sz="2000" dirty="0"/>
              </a:p>
              <a:p>
                <a:pPr marL="0" lvl="0" indent="0" algn="l" rtl="0">
                  <a:lnSpc>
                    <a:spcPct val="100000"/>
                  </a:lnSpc>
                  <a:spcBef>
                    <a:spcPts val="0"/>
                  </a:spcBef>
                  <a:spcAft>
                    <a:spcPts val="0"/>
                  </a:spcAft>
                  <a:buSzPts val="1800"/>
                  <a:buNone/>
                </a:pPr>
                <a:endParaRPr sz="2000" dirty="0"/>
              </a:p>
              <a:p>
                <a:pPr marL="0" lvl="0" indent="0" algn="l" rtl="0">
                  <a:lnSpc>
                    <a:spcPct val="100000"/>
                  </a:lnSpc>
                  <a:spcBef>
                    <a:spcPts val="0"/>
                  </a:spcBef>
                  <a:spcAft>
                    <a:spcPts val="0"/>
                  </a:spcAft>
                  <a:buSzPts val="1800"/>
                  <a:buNone/>
                </a:pPr>
                <a:endParaRPr sz="2000" dirty="0"/>
              </a:p>
              <a:p>
                <a:pPr marL="342900" lvl="0" indent="-139700" algn="l" rtl="0">
                  <a:lnSpc>
                    <a:spcPct val="100000"/>
                  </a:lnSpc>
                  <a:spcBef>
                    <a:spcPts val="0"/>
                  </a:spcBef>
                  <a:spcAft>
                    <a:spcPts val="0"/>
                  </a:spcAft>
                  <a:buClr>
                    <a:schemeClr val="dk1"/>
                  </a:buClr>
                  <a:buSzPts val="3200"/>
                  <a:buFont typeface="Arial"/>
                  <a:buNone/>
                </a:pPr>
                <a:endParaRPr sz="2000" dirty="0"/>
              </a:p>
            </p:txBody>
          </p:sp>
        </mc:Choice>
        <mc:Fallback xmlns="">
          <p:sp>
            <p:nvSpPr>
              <p:cNvPr id="139" name="Google Shape;139;p8"/>
              <p:cNvSpPr txBox="1">
                <a:spLocks noGrp="1" noRot="1" noChangeAspect="1" noMove="1" noResize="1" noEditPoints="1" noAdjustHandles="1" noChangeArrowheads="1" noChangeShapeType="1" noTextEdit="1"/>
              </p:cNvSpPr>
              <p:nvPr>
                <p:ph type="body" idx="1"/>
              </p:nvPr>
            </p:nvSpPr>
            <p:spPr>
              <a:xfrm>
                <a:off x="457200" y="1600200"/>
                <a:ext cx="8229600" cy="4526100"/>
              </a:xfrm>
              <a:prstGeom prst="rect">
                <a:avLst/>
              </a:prstGeom>
              <a:blipFill>
                <a:blip r:embed="rId3"/>
                <a:stretch>
                  <a:fillRect t="-281" r="-154"/>
                </a:stretch>
              </a:blipFill>
              <a:ln>
                <a:noFill/>
              </a:ln>
            </p:spPr>
            <p:txBody>
              <a:bodyPr/>
              <a:lstStyle/>
              <a:p>
                <a:r>
                  <a:rPr lang="en-US">
                    <a:noFill/>
                  </a:rPr>
                  <a:t> </a:t>
                </a:r>
              </a:p>
            </p:txBody>
          </p:sp>
        </mc:Fallback>
      </mc:AlternateContent>
      <p:sp>
        <p:nvSpPr>
          <p:cNvPr id="140" name="Google Shape;140;p8"/>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100"/>
              <a:buNone/>
            </a:pPr>
            <a:r>
              <a:rPr lang="en-US" dirty="0">
                <a:solidFill>
                  <a:schemeClr val="dk1"/>
                </a:solidFill>
              </a:rPr>
              <a:t>Quantile Exercise</a:t>
            </a:r>
            <a:endParaRPr dirty="0"/>
          </a:p>
        </p:txBody>
      </p:sp>
      <p:sp>
        <p:nvSpPr>
          <p:cNvPr id="146" name="Google Shape;146;p7"/>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pic>
        <p:nvPicPr>
          <p:cNvPr id="147" name="Google Shape;147;p7"/>
          <p:cNvPicPr preferRelativeResize="0"/>
          <p:nvPr/>
        </p:nvPicPr>
        <p:blipFill rotWithShape="1">
          <a:blip r:embed="rId3">
            <a:alphaModFix/>
          </a:blip>
          <a:srcRect b="50818"/>
          <a:stretch/>
        </p:blipFill>
        <p:spPr>
          <a:xfrm>
            <a:off x="104775" y="1417650"/>
            <a:ext cx="8934450" cy="1143000"/>
          </a:xfrm>
          <a:prstGeom prst="rect">
            <a:avLst/>
          </a:prstGeom>
          <a:noFill/>
          <a:ln>
            <a:noFill/>
          </a:ln>
        </p:spPr>
      </p:pic>
      <p:pic>
        <p:nvPicPr>
          <p:cNvPr id="148" name="Google Shape;148;p7"/>
          <p:cNvPicPr preferRelativeResize="0"/>
          <p:nvPr/>
        </p:nvPicPr>
        <p:blipFill>
          <a:blip r:embed="rId4">
            <a:alphaModFix/>
          </a:blip>
          <a:stretch>
            <a:fillRect/>
          </a:stretch>
        </p:blipFill>
        <p:spPr>
          <a:xfrm>
            <a:off x="104775" y="2688375"/>
            <a:ext cx="5276850" cy="133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100"/>
              <a:buNone/>
            </a:pPr>
            <a:r>
              <a:rPr lang="en-US" dirty="0">
                <a:solidFill>
                  <a:schemeClr val="dk1"/>
                </a:solidFill>
              </a:rPr>
              <a:t>Quantile Exercise</a:t>
            </a:r>
            <a:endParaRPr dirty="0"/>
          </a:p>
        </p:txBody>
      </p:sp>
      <p:sp>
        <p:nvSpPr>
          <p:cNvPr id="146" name="Google Shape;146;p7"/>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pic>
        <p:nvPicPr>
          <p:cNvPr id="148" name="Google Shape;148;p7"/>
          <p:cNvPicPr preferRelativeResize="0"/>
          <p:nvPr/>
        </p:nvPicPr>
        <p:blipFill>
          <a:blip r:embed="rId3">
            <a:alphaModFix/>
          </a:blip>
          <a:stretch>
            <a:fillRect/>
          </a:stretch>
        </p:blipFill>
        <p:spPr>
          <a:xfrm>
            <a:off x="540203" y="2095500"/>
            <a:ext cx="5276850" cy="1333500"/>
          </a:xfrm>
          <a:prstGeom prst="rect">
            <a:avLst/>
          </a:prstGeom>
          <a:noFill/>
          <a:ln>
            <a:noFill/>
          </a:ln>
        </p:spPr>
      </p:pic>
      <p:pic>
        <p:nvPicPr>
          <p:cNvPr id="3" name="Picture 2">
            <a:extLst>
              <a:ext uri="{FF2B5EF4-FFF2-40B4-BE49-F238E27FC236}">
                <a16:creationId xmlns:a16="http://schemas.microsoft.com/office/drawing/2014/main" id="{C41746F4-B741-D549-A51D-F3E6FBD9826F}"/>
              </a:ext>
            </a:extLst>
          </p:cNvPr>
          <p:cNvPicPr>
            <a:picLocks noChangeAspect="1"/>
          </p:cNvPicPr>
          <p:nvPr/>
        </p:nvPicPr>
        <p:blipFill>
          <a:blip r:embed="rId4"/>
          <a:stretch>
            <a:fillRect/>
          </a:stretch>
        </p:blipFill>
        <p:spPr>
          <a:xfrm>
            <a:off x="540203" y="3565894"/>
            <a:ext cx="4857499" cy="674007"/>
          </a:xfrm>
          <a:prstGeom prst="rect">
            <a:avLst/>
          </a:prstGeom>
        </p:spPr>
      </p:pic>
      <p:pic>
        <p:nvPicPr>
          <p:cNvPr id="4" name="Picture 3">
            <a:extLst>
              <a:ext uri="{FF2B5EF4-FFF2-40B4-BE49-F238E27FC236}">
                <a16:creationId xmlns:a16="http://schemas.microsoft.com/office/drawing/2014/main" id="{77F4A115-F13E-404D-96CE-58B15539FB70}"/>
              </a:ext>
            </a:extLst>
          </p:cNvPr>
          <p:cNvPicPr>
            <a:picLocks noChangeAspect="1"/>
          </p:cNvPicPr>
          <p:nvPr/>
        </p:nvPicPr>
        <p:blipFill>
          <a:blip r:embed="rId5"/>
          <a:stretch>
            <a:fillRect/>
          </a:stretch>
        </p:blipFill>
        <p:spPr>
          <a:xfrm>
            <a:off x="540203" y="4351691"/>
            <a:ext cx="4451826" cy="690390"/>
          </a:xfrm>
          <a:prstGeom prst="rect">
            <a:avLst/>
          </a:prstGeom>
        </p:spPr>
      </p:pic>
    </p:spTree>
    <p:extLst>
      <p:ext uri="{BB962C8B-B14F-4D97-AF65-F5344CB8AC3E}">
        <p14:creationId xmlns:p14="http://schemas.microsoft.com/office/powerpoint/2010/main" val="46110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9"/>
          <p:cNvPicPr preferRelativeResize="0"/>
          <p:nvPr/>
        </p:nvPicPr>
        <p:blipFill rotWithShape="1">
          <a:blip r:embed="rId3">
            <a:alphaModFix/>
          </a:blip>
          <a:srcRect/>
          <a:stretch/>
        </p:blipFill>
        <p:spPr>
          <a:xfrm>
            <a:off x="895101" y="1538950"/>
            <a:ext cx="6997727" cy="3982750"/>
          </a:xfrm>
          <a:prstGeom prst="rect">
            <a:avLst/>
          </a:prstGeom>
          <a:noFill/>
          <a:ln>
            <a:noFill/>
          </a:ln>
        </p:spPr>
      </p:pic>
      <p:sp>
        <p:nvSpPr>
          <p:cNvPr id="155" name="Google Shape;155;p9"/>
          <p:cNvSpPr txBox="1">
            <a:spLocks noGrp="1"/>
          </p:cNvSpPr>
          <p:nvPr>
            <p:ph type="title"/>
          </p:nvPr>
        </p:nvSpPr>
        <p:spPr>
          <a:xfrm>
            <a:off x="457200" y="4589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a:solidFill>
                  <a:srgbClr val="000000"/>
                </a:solidFill>
              </a:rPr>
              <a:t>Can you tell if the sample means of the LoS between two groups are different?</a:t>
            </a:r>
            <a:endParaRPr sz="3200">
              <a:solidFill>
                <a:srgbClr val="000000"/>
              </a:solidFill>
            </a:endParaRPr>
          </a:p>
          <a:p>
            <a:pPr marL="0" lvl="0" indent="0" algn="ctr" rtl="0">
              <a:lnSpc>
                <a:spcPct val="100000"/>
              </a:lnSpc>
              <a:spcBef>
                <a:spcPts val="0"/>
              </a:spcBef>
              <a:spcAft>
                <a:spcPts val="0"/>
              </a:spcAft>
              <a:buSzPts val="1400"/>
              <a:buNone/>
            </a:pPr>
            <a:endParaRPr sz="3200"/>
          </a:p>
        </p:txBody>
      </p:sp>
      <p:sp>
        <p:nvSpPr>
          <p:cNvPr id="156" name="Google Shape;156;p9"/>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
        <p:nvSpPr>
          <p:cNvPr id="157" name="Google Shape;157;p9"/>
          <p:cNvSpPr txBox="1"/>
          <p:nvPr/>
        </p:nvSpPr>
        <p:spPr>
          <a:xfrm>
            <a:off x="955275" y="5132825"/>
            <a:ext cx="7495500" cy="13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LoS: length of hospital stay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On average, the appropriately treated patients were hospitalized for 4.51 days whereas the inappropriately treated patients were hospitalized for 6.28 days.</a:t>
            </a:r>
            <a:endParaRPr sz="1800" b="0" i="0" u="none" strike="noStrike" cap="none">
              <a:solidFill>
                <a:srgbClr val="000000"/>
              </a:solidFill>
              <a:latin typeface="Arial"/>
              <a:ea typeface="Arial"/>
              <a:cs typeface="Arial"/>
              <a:sym typeface="Arial"/>
            </a:endParaRPr>
          </a:p>
        </p:txBody>
      </p:sp>
      <p:sp>
        <p:nvSpPr>
          <p:cNvPr id="158" name="Google Shape;158;p9"/>
          <p:cNvSpPr txBox="1"/>
          <p:nvPr/>
        </p:nvSpPr>
        <p:spPr>
          <a:xfrm>
            <a:off x="1101875" y="4703575"/>
            <a:ext cx="559200" cy="21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457200" y="4589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a:solidFill>
                  <a:srgbClr val="000000"/>
                </a:solidFill>
              </a:rPr>
              <a:t>How to tell if the observed difference is not due to random variability within each group?</a:t>
            </a:r>
            <a:endParaRPr sz="2800">
              <a:solidFill>
                <a:srgbClr val="000000"/>
              </a:solidFill>
            </a:endParaRPr>
          </a:p>
          <a:p>
            <a:pPr marL="0" lvl="0" indent="0" algn="ctr" rtl="0">
              <a:lnSpc>
                <a:spcPct val="100000"/>
              </a:lnSpc>
              <a:spcBef>
                <a:spcPts val="0"/>
              </a:spcBef>
              <a:spcAft>
                <a:spcPts val="0"/>
              </a:spcAft>
              <a:buSzPts val="1400"/>
              <a:buNone/>
            </a:pPr>
            <a:endParaRPr sz="3600"/>
          </a:p>
        </p:txBody>
      </p:sp>
      <p:sp>
        <p:nvSpPr>
          <p:cNvPr id="165" name="Google Shape;165;p10"/>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
        <p:nvSpPr>
          <p:cNvPr id="166" name="Google Shape;166;p10"/>
          <p:cNvSpPr txBox="1"/>
          <p:nvPr/>
        </p:nvSpPr>
        <p:spPr>
          <a:xfrm>
            <a:off x="955275" y="5132825"/>
            <a:ext cx="7495500" cy="13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In order to evaluate the observed difference, we evaluate t</a:t>
            </a:r>
            <a:r>
              <a:rPr lang="en-US" sz="1800" b="1" i="0" u="none" strike="noStrike" cap="none">
                <a:solidFill>
                  <a:srgbClr val="000000"/>
                </a:solidFill>
                <a:latin typeface="Arial"/>
                <a:ea typeface="Arial"/>
                <a:cs typeface="Arial"/>
                <a:sym typeface="Arial"/>
              </a:rPr>
              <a:t>he variability in the sample means</a:t>
            </a:r>
            <a:r>
              <a:rPr lang="en-US" sz="1800" b="0" i="0" u="none" strike="noStrike" cap="none">
                <a:solidFill>
                  <a:srgbClr val="000000"/>
                </a:solidFill>
                <a:latin typeface="Arial"/>
                <a:ea typeface="Arial"/>
                <a:cs typeface="Arial"/>
                <a:sym typeface="Arial"/>
              </a:rPr>
              <a:t> against t</a:t>
            </a:r>
            <a:r>
              <a:rPr lang="en-US" sz="1800" b="1" i="0" u="none" strike="noStrike" cap="none">
                <a:solidFill>
                  <a:srgbClr val="000000"/>
                </a:solidFill>
                <a:latin typeface="Arial"/>
                <a:ea typeface="Arial"/>
                <a:cs typeface="Arial"/>
                <a:sym typeface="Arial"/>
              </a:rPr>
              <a:t>he variability within each group.</a:t>
            </a:r>
            <a:endParaRPr sz="1800" b="1" i="0" u="none" strike="noStrike" cap="none">
              <a:solidFill>
                <a:srgbClr val="000000"/>
              </a:solidFill>
              <a:latin typeface="Arial"/>
              <a:ea typeface="Arial"/>
              <a:cs typeface="Arial"/>
              <a:sym typeface="Arial"/>
            </a:endParaRPr>
          </a:p>
        </p:txBody>
      </p:sp>
      <p:pic>
        <p:nvPicPr>
          <p:cNvPr id="167" name="Google Shape;167;p10"/>
          <p:cNvPicPr preferRelativeResize="0"/>
          <p:nvPr/>
        </p:nvPicPr>
        <p:blipFill rotWithShape="1">
          <a:blip r:embed="rId3">
            <a:alphaModFix/>
          </a:blip>
          <a:srcRect/>
          <a:stretch/>
        </p:blipFill>
        <p:spPr>
          <a:xfrm>
            <a:off x="771075" y="1372652"/>
            <a:ext cx="6850402" cy="383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dirty="0"/>
              <a:t>Recap : Analysis of Variance (ANOVA)</a:t>
            </a:r>
            <a:endParaRPr sz="3200" dirty="0"/>
          </a:p>
        </p:txBody>
      </p:sp>
      <p:sp>
        <p:nvSpPr>
          <p:cNvPr id="174" name="Google Shape;174;p1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SzPts val="1800"/>
              <a:buChar char="•"/>
            </a:pPr>
            <a:r>
              <a:rPr lang="en-US" sz="2200" dirty="0"/>
              <a:t>We have several different groups of observations, and we’re interested in finding out whether those groups differ in terms of some outcome variable of interest. </a:t>
            </a:r>
          </a:p>
          <a:p>
            <a:pPr lvl="0">
              <a:lnSpc>
                <a:spcPct val="115000"/>
              </a:lnSpc>
              <a:spcBef>
                <a:spcPts val="0"/>
              </a:spcBef>
            </a:pPr>
            <a:r>
              <a:rPr lang="en-US" sz="2200" dirty="0"/>
              <a:t>ANOVA can determine whether the means of three or more groups are different.</a:t>
            </a:r>
          </a:p>
          <a:p>
            <a:pPr lvl="0">
              <a:lnSpc>
                <a:spcPct val="115000"/>
              </a:lnSpc>
              <a:spcBef>
                <a:spcPts val="0"/>
              </a:spcBef>
            </a:pPr>
            <a:endParaRPr lang="en-US" sz="2200" dirty="0"/>
          </a:p>
          <a:p>
            <a:pPr lvl="0">
              <a:lnSpc>
                <a:spcPct val="115000"/>
              </a:lnSpc>
              <a:spcBef>
                <a:spcPts val="0"/>
              </a:spcBef>
            </a:pPr>
            <a:endParaRPr lang="en-US" sz="2200" b="1" dirty="0"/>
          </a:p>
          <a:p>
            <a:pPr lvl="0">
              <a:lnSpc>
                <a:spcPct val="115000"/>
              </a:lnSpc>
              <a:spcBef>
                <a:spcPts val="0"/>
              </a:spcBef>
            </a:pPr>
            <a:endParaRPr lang="en-US" sz="2200" b="1" dirty="0"/>
          </a:p>
          <a:p>
            <a:pPr lvl="0">
              <a:lnSpc>
                <a:spcPct val="115000"/>
              </a:lnSpc>
              <a:spcBef>
                <a:spcPts val="0"/>
              </a:spcBef>
            </a:pPr>
            <a:endParaRPr lang="en-US" sz="2200" b="1" dirty="0"/>
          </a:p>
          <a:p>
            <a:pPr lvl="0">
              <a:lnSpc>
                <a:spcPct val="115000"/>
              </a:lnSpc>
              <a:spcBef>
                <a:spcPts val="0"/>
              </a:spcBef>
            </a:pPr>
            <a:r>
              <a:rPr lang="en-US" sz="2200" b="1" dirty="0"/>
              <a:t>ANOVA uses F-tests to statistically test the equality of means.</a:t>
            </a:r>
            <a:endParaRPr sz="2200" b="1" dirty="0"/>
          </a:p>
        </p:txBody>
      </p:sp>
      <p:sp>
        <p:nvSpPr>
          <p:cNvPr id="175" name="Google Shape;175;p11"/>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
        <p:nvSpPr>
          <p:cNvPr id="5" name="Text Box 12">
            <a:extLst>
              <a:ext uri="{FF2B5EF4-FFF2-40B4-BE49-F238E27FC236}">
                <a16:creationId xmlns:a16="http://schemas.microsoft.com/office/drawing/2014/main" id="{B860095B-D614-A642-BFC0-4B355A62A03F}"/>
              </a:ext>
            </a:extLst>
          </p:cNvPr>
          <p:cNvSpPr txBox="1">
            <a:spLocks noChangeArrowheads="1"/>
          </p:cNvSpPr>
          <p:nvPr/>
        </p:nvSpPr>
        <p:spPr bwMode="auto">
          <a:xfrm>
            <a:off x="814132" y="3863250"/>
            <a:ext cx="7887096"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200" u="sng" dirty="0">
                <a:latin typeface="Arial" panose="020B0604020202020204" pitchFamily="34" charset="0"/>
                <a:cs typeface="Arial" panose="020B0604020202020204" pitchFamily="34" charset="0"/>
              </a:rPr>
              <a:t>Null Hypothesis</a:t>
            </a:r>
            <a:r>
              <a:rPr lang="en-US" sz="2200" dirty="0">
                <a:latin typeface="Arial" panose="020B0604020202020204" pitchFamily="34" charset="0"/>
                <a:cs typeface="Arial" panose="020B0604020202020204" pitchFamily="34" charset="0"/>
              </a:rPr>
              <a:t>  H</a:t>
            </a:r>
            <a:r>
              <a:rPr lang="en-US" sz="2200" baseline="-25000" dirty="0">
                <a:latin typeface="Arial" panose="020B0604020202020204" pitchFamily="34" charset="0"/>
                <a:cs typeface="Arial" panose="020B0604020202020204" pitchFamily="34" charset="0"/>
              </a:rPr>
              <a:t>0</a:t>
            </a:r>
            <a:r>
              <a:rPr lang="en-US" sz="2200" dirty="0">
                <a:latin typeface="Arial" panose="020B0604020202020204" pitchFamily="34" charset="0"/>
                <a:cs typeface="Arial" panose="020B0604020202020204" pitchFamily="34" charset="0"/>
              </a:rPr>
              <a:t>: No difference in the group means among</a:t>
            </a:r>
          </a:p>
          <a:p>
            <a:pPr eaLnBrk="1" hangingPunct="1"/>
            <a:r>
              <a:rPr lang="en-US" sz="2200" dirty="0">
                <a:latin typeface="Arial" panose="020B0604020202020204" pitchFamily="34" charset="0"/>
                <a:cs typeface="Arial" panose="020B0604020202020204" pitchFamily="34" charset="0"/>
              </a:rPr>
              <a:t>                                  C, P, S, and N groups</a:t>
            </a:r>
          </a:p>
        </p:txBody>
      </p:sp>
    </p:spTree>
    <p:extLst>
      <p:ext uri="{BB962C8B-B14F-4D97-AF65-F5344CB8AC3E}">
        <p14:creationId xmlns:p14="http://schemas.microsoft.com/office/powerpoint/2010/main" val="1523444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29F4-88BE-6047-B444-590BF5670576}"/>
              </a:ext>
            </a:extLst>
          </p:cNvPr>
          <p:cNvSpPr>
            <a:spLocks noGrp="1"/>
          </p:cNvSpPr>
          <p:nvPr>
            <p:ph type="title"/>
          </p:nvPr>
        </p:nvSpPr>
        <p:spPr/>
        <p:txBody>
          <a:bodyPr/>
          <a:lstStyle/>
          <a:p>
            <a:r>
              <a:rPr lang="en-US" sz="3200" dirty="0"/>
              <a:t>Recap : The F Statistics</a:t>
            </a:r>
          </a:p>
        </p:txBody>
      </p:sp>
      <p:sp>
        <p:nvSpPr>
          <p:cNvPr id="4" name="Slide Number Placeholder 3">
            <a:extLst>
              <a:ext uri="{FF2B5EF4-FFF2-40B4-BE49-F238E27FC236}">
                <a16:creationId xmlns:a16="http://schemas.microsoft.com/office/drawing/2014/main" id="{FE44C0DF-AD82-8F4F-AEF2-B835ACA4EB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graphicFrame>
        <p:nvGraphicFramePr>
          <p:cNvPr id="5" name="Object 6">
            <a:extLst>
              <a:ext uri="{FF2B5EF4-FFF2-40B4-BE49-F238E27FC236}">
                <a16:creationId xmlns:a16="http://schemas.microsoft.com/office/drawing/2014/main" id="{7BF7B84B-4F5E-2B4B-8A28-1BC8CC84B6A0}"/>
              </a:ext>
            </a:extLst>
          </p:cNvPr>
          <p:cNvGraphicFramePr>
            <a:graphicFrameLocks noChangeAspect="1"/>
          </p:cNvGraphicFramePr>
          <p:nvPr>
            <p:extLst>
              <p:ext uri="{D42A27DB-BD31-4B8C-83A1-F6EECF244321}">
                <p14:modId xmlns:p14="http://schemas.microsoft.com/office/powerpoint/2010/main" val="2363648493"/>
              </p:ext>
            </p:extLst>
          </p:nvPr>
        </p:nvGraphicFramePr>
        <p:xfrm>
          <a:off x="723900" y="1213383"/>
          <a:ext cx="1524000" cy="1282700"/>
        </p:xfrm>
        <a:graphic>
          <a:graphicData uri="http://schemas.openxmlformats.org/presentationml/2006/ole">
            <mc:AlternateContent xmlns:mc="http://schemas.openxmlformats.org/markup-compatibility/2006">
              <mc:Choice xmlns:v="urn:schemas-microsoft-com:vml" Requires="v">
                <p:oleObj spid="_x0000_s2117" name="Equation" r:id="rId3" imgW="546260" imgH="457398" progId="Equation.DSMT4">
                  <p:embed/>
                </p:oleObj>
              </mc:Choice>
              <mc:Fallback>
                <p:oleObj name="Equation" r:id="rId3" imgW="546260" imgH="457398" progId="Equation.DSMT4">
                  <p:embed/>
                  <p:pic>
                    <p:nvPicPr>
                      <p:cNvPr id="921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213383"/>
                        <a:ext cx="1524000" cy="12827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Text Box 9">
            <a:extLst>
              <a:ext uri="{FF2B5EF4-FFF2-40B4-BE49-F238E27FC236}">
                <a16:creationId xmlns:a16="http://schemas.microsoft.com/office/drawing/2014/main" id="{62C6E557-7AD2-A640-A1FB-A91931258B25}"/>
              </a:ext>
            </a:extLst>
          </p:cNvPr>
          <p:cNvSpPr txBox="1">
            <a:spLocks noChangeArrowheads="1"/>
          </p:cNvSpPr>
          <p:nvPr/>
        </p:nvSpPr>
        <p:spPr bwMode="auto">
          <a:xfrm>
            <a:off x="595964" y="2773055"/>
            <a:ext cx="297604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dirty="0">
                <a:latin typeface="Times New Roman"/>
                <a:cs typeface="Times New Roman"/>
              </a:rPr>
              <a:t>F</a:t>
            </a:r>
            <a:r>
              <a:rPr lang="en-US" sz="2400" dirty="0">
                <a:latin typeface="Times New Roman"/>
                <a:cs typeface="Times New Roman"/>
              </a:rPr>
              <a:t> is a random variable</a:t>
            </a:r>
          </a:p>
          <a:p>
            <a:pPr eaLnBrk="1" hangingPunct="1"/>
            <a:r>
              <a:rPr lang="en-US" sz="2400" dirty="0">
                <a:latin typeface="Times New Roman"/>
                <a:cs typeface="Times New Roman"/>
              </a:rPr>
              <a:t>defined by a </a:t>
            </a:r>
            <a:r>
              <a:rPr lang="en-US" sz="2400" dirty="0" err="1">
                <a:latin typeface="Times New Roman"/>
                <a:cs typeface="Times New Roman"/>
              </a:rPr>
              <a:t>p.d.f.</a:t>
            </a:r>
            <a:r>
              <a:rPr lang="en-US" sz="2400" dirty="0">
                <a:latin typeface="Times New Roman"/>
                <a:cs typeface="Times New Roman"/>
              </a:rPr>
              <a:t> </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p>
        </p:txBody>
      </p:sp>
      <p:sp>
        <p:nvSpPr>
          <p:cNvPr id="7" name="Text Box 10">
            <a:extLst>
              <a:ext uri="{FF2B5EF4-FFF2-40B4-BE49-F238E27FC236}">
                <a16:creationId xmlns:a16="http://schemas.microsoft.com/office/drawing/2014/main" id="{BC59E322-58CE-5841-8458-15FF491966F7}"/>
              </a:ext>
            </a:extLst>
          </p:cNvPr>
          <p:cNvSpPr txBox="1">
            <a:spLocks noChangeArrowheads="1"/>
          </p:cNvSpPr>
          <p:nvPr/>
        </p:nvSpPr>
        <p:spPr bwMode="auto">
          <a:xfrm>
            <a:off x="979086" y="4153100"/>
            <a:ext cx="214674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latin typeface="Times New Roman"/>
                <a:cs typeface="Times New Roman"/>
              </a:rPr>
              <a:t>What is a “Big”</a:t>
            </a:r>
          </a:p>
          <a:p>
            <a:pPr eaLnBrk="1" hangingPunct="1"/>
            <a:r>
              <a:rPr lang="en-US" sz="2400" dirty="0">
                <a:latin typeface="Times New Roman"/>
                <a:cs typeface="Times New Roman"/>
              </a:rPr>
              <a:t>value of F???</a:t>
            </a:r>
          </a:p>
        </p:txBody>
      </p:sp>
      <p:sp>
        <p:nvSpPr>
          <p:cNvPr id="8" name="Rectangle 11">
            <a:extLst>
              <a:ext uri="{FF2B5EF4-FFF2-40B4-BE49-F238E27FC236}">
                <a16:creationId xmlns:a16="http://schemas.microsoft.com/office/drawing/2014/main" id="{C37E1731-A283-BD43-A9F7-E21EA1103E11}"/>
              </a:ext>
            </a:extLst>
          </p:cNvPr>
          <p:cNvSpPr>
            <a:spLocks noChangeArrowheads="1"/>
          </p:cNvSpPr>
          <p:nvPr/>
        </p:nvSpPr>
        <p:spPr bwMode="auto">
          <a:xfrm>
            <a:off x="902886" y="4076900"/>
            <a:ext cx="2362200" cy="106680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a:cs typeface="Times New Roman"/>
            </a:endParaRPr>
          </a:p>
        </p:txBody>
      </p:sp>
      <p:pic>
        <p:nvPicPr>
          <p:cNvPr id="9" name="Picture 16">
            <a:extLst>
              <a:ext uri="{FF2B5EF4-FFF2-40B4-BE49-F238E27FC236}">
                <a16:creationId xmlns:a16="http://schemas.microsoft.com/office/drawing/2014/main" id="{C95C4686-6018-FD41-85E9-0CA92B26562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60000">
            <a:off x="3909020" y="1525495"/>
            <a:ext cx="5121182" cy="435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427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p:nvPr/>
        </p:nvSpPr>
        <p:spPr>
          <a:xfrm>
            <a:off x="171650" y="446825"/>
            <a:ext cx="8883600" cy="579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None/>
            </a:pPr>
            <a:r>
              <a:rPr lang="en-US" sz="30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sng" strike="noStrike" cap="none" dirty="0">
                <a:solidFill>
                  <a:srgbClr val="000000"/>
                </a:solidFill>
                <a:latin typeface="Times New Roman" panose="02020603050405020304" pitchFamily="18" charset="0"/>
                <a:cs typeface="Times New Roman" panose="02020603050405020304" pitchFamily="18" charset="0"/>
                <a:sym typeface="Arial"/>
              </a:rPr>
              <a:t>Outline</a:t>
            </a:r>
            <a:endParaRPr sz="22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3200"/>
              <a:buFont typeface="Arial"/>
              <a:buNone/>
            </a:pPr>
            <a:r>
              <a:rPr lang="en-US" sz="3000" b="0" i="0" u="none" strike="noStrike" cap="none" dirty="0">
                <a:solidFill>
                  <a:schemeClr val="dk1"/>
                </a:solidFill>
                <a:latin typeface="Times New Roman" panose="02020603050405020304" pitchFamily="18" charset="0"/>
                <a:cs typeface="Times New Roman" panose="02020603050405020304" pitchFamily="18" charset="0"/>
                <a:sym typeface="Arial"/>
              </a:rPr>
              <a:t>                         </a:t>
            </a:r>
            <a:endParaRPr sz="3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381000" algn="l" rtl="0">
              <a:lnSpc>
                <a:spcPct val="100000"/>
              </a:lnSpc>
              <a:spcBef>
                <a:spcPts val="0"/>
              </a:spcBef>
              <a:spcAft>
                <a:spcPts val="0"/>
              </a:spcAft>
              <a:buClr>
                <a:srgbClr val="000000"/>
              </a:buClr>
              <a:buSzPts val="2400"/>
              <a:buFont typeface="Arial"/>
              <a:buAutoNum type="romanUcPeriod"/>
            </a:pPr>
            <a:r>
              <a:rPr lang="en-US" sz="2200" b="1" i="0" u="none" strike="noStrike" cap="none" dirty="0">
                <a:solidFill>
                  <a:srgbClr val="000000"/>
                </a:solidFill>
                <a:latin typeface="Times New Roman" panose="02020603050405020304" pitchFamily="18" charset="0"/>
                <a:cs typeface="Times New Roman" panose="02020603050405020304" pitchFamily="18" charset="0"/>
                <a:sym typeface="Arial"/>
              </a:rPr>
              <a:t>Probability</a:t>
            </a:r>
            <a:endParaRPr sz="22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381000" algn="l" rtl="0">
              <a:lnSpc>
                <a:spcPct val="100000"/>
              </a:lnSpc>
              <a:spcBef>
                <a:spcPts val="0"/>
              </a:spcBef>
              <a:spcAft>
                <a:spcPts val="0"/>
              </a:spcAft>
              <a:buClr>
                <a:srgbClr val="000000"/>
              </a:buClr>
              <a:buSzPts val="24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Examples (by-hand)</a:t>
            </a:r>
            <a:endParaRPr sz="2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381000" algn="l" rtl="0">
              <a:lnSpc>
                <a:spcPct val="100000"/>
              </a:lnSpc>
              <a:spcBef>
                <a:spcPts val="0"/>
              </a:spcBef>
              <a:spcAft>
                <a:spcPts val="0"/>
              </a:spcAft>
              <a:buClr>
                <a:srgbClr val="000000"/>
              </a:buClr>
              <a:buSzPts val="24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Examples with R probability distribution functions: </a:t>
            </a:r>
            <a:r>
              <a:rPr lang="en-US" sz="2200" b="0" i="0" u="none" strike="noStrike" cap="none" dirty="0" err="1">
                <a:solidFill>
                  <a:srgbClr val="000000"/>
                </a:solidFill>
                <a:latin typeface="Times New Roman" panose="02020603050405020304" pitchFamily="18" charset="0"/>
                <a:cs typeface="Times New Roman" panose="02020603050405020304" pitchFamily="18" charset="0"/>
                <a:sym typeface="Arial"/>
              </a:rPr>
              <a:t>pnorm</a:t>
            </a: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rgbClr val="000000"/>
                </a:solidFill>
                <a:latin typeface="Times New Roman" panose="02020603050405020304" pitchFamily="18" charset="0"/>
                <a:cs typeface="Times New Roman" panose="02020603050405020304" pitchFamily="18" charset="0"/>
                <a:sym typeface="Arial"/>
              </a:rPr>
              <a:t>qnorm</a:t>
            </a: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2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279400" algn="l" rtl="0">
              <a:lnSpc>
                <a:spcPct val="100000"/>
              </a:lnSpc>
              <a:spcBef>
                <a:spcPts val="0"/>
              </a:spcBef>
              <a:spcAft>
                <a:spcPts val="0"/>
              </a:spcAft>
              <a:buClr>
                <a:schemeClr val="dk1"/>
              </a:buClr>
              <a:buSzPts val="2800"/>
              <a:buFont typeface="Arial"/>
              <a:buNone/>
            </a:pPr>
            <a:endParaRPr sz="2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II.    </a:t>
            </a:r>
            <a:r>
              <a:rPr lang="en-US" sz="2200" b="1" i="0" u="none" strike="noStrike" cap="none" dirty="0">
                <a:solidFill>
                  <a:srgbClr val="000000"/>
                </a:solidFill>
                <a:latin typeface="Times New Roman" panose="02020603050405020304" pitchFamily="18" charset="0"/>
                <a:cs typeface="Times New Roman" panose="02020603050405020304" pitchFamily="18" charset="0"/>
                <a:sym typeface="Arial"/>
              </a:rPr>
              <a:t>ANOVA</a:t>
            </a:r>
            <a:endParaRPr sz="22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381000" algn="l" rtl="0">
              <a:lnSpc>
                <a:spcPct val="100000"/>
              </a:lnSpc>
              <a:spcBef>
                <a:spcPts val="0"/>
              </a:spcBef>
              <a:spcAft>
                <a:spcPts val="0"/>
              </a:spcAft>
              <a:buClr>
                <a:srgbClr val="000000"/>
              </a:buClr>
              <a:buSzPts val="24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How does ANOVA work?</a:t>
            </a:r>
            <a:endParaRPr sz="2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381000" algn="l" rtl="0">
              <a:lnSpc>
                <a:spcPct val="100000"/>
              </a:lnSpc>
              <a:spcBef>
                <a:spcPts val="0"/>
              </a:spcBef>
              <a:spcAft>
                <a:spcPts val="0"/>
              </a:spcAft>
              <a:buClr>
                <a:srgbClr val="000000"/>
              </a:buClr>
              <a:buSzPts val="24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Recap : ANOVA</a:t>
            </a:r>
            <a:endParaRPr sz="2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lvl="0" indent="-381000">
              <a:buSzPts val="24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Recap : </a:t>
            </a:r>
            <a:r>
              <a:rPr lang="en-US" sz="2200" dirty="0">
                <a:latin typeface="Times New Roman" panose="02020603050405020304" pitchFamily="18" charset="0"/>
                <a:cs typeface="Times New Roman" panose="02020603050405020304" pitchFamily="18" charset="0"/>
              </a:rPr>
              <a:t>The F Statistic </a:t>
            </a:r>
          </a:p>
          <a:p>
            <a:pPr marL="457200" lvl="0" indent="-381000">
              <a:buSzPts val="24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Example : Is inappropriate drug prescribing associated with a longer hospital stay?</a:t>
            </a:r>
          </a:p>
          <a:p>
            <a:pPr marL="457200" lvl="0" indent="-381000">
              <a:buSzPts val="24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In-class exercise : Are mood changes associated with the assigned antidepressant drug groups?</a:t>
            </a:r>
          </a:p>
          <a:p>
            <a:pPr marL="457200" lvl="0" indent="-381000">
              <a:buSzPts val="24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Guided Tour : </a:t>
            </a:r>
            <a:r>
              <a:rPr lang="en-US" sz="2200" b="0" i="0" u="none" strike="noStrike" cap="none" dirty="0" err="1">
                <a:solidFill>
                  <a:srgbClr val="000000"/>
                </a:solidFill>
                <a:latin typeface="Times New Roman" panose="02020603050405020304" pitchFamily="18" charset="0"/>
                <a:cs typeface="Times New Roman" panose="02020603050405020304" pitchFamily="18" charset="0"/>
                <a:sym typeface="Arial"/>
              </a:rPr>
              <a:t>aov</a:t>
            </a: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2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000000"/>
              </a:buClr>
              <a:buSzPts val="1200"/>
              <a:buFont typeface="Arial"/>
              <a:buNone/>
            </a:pPr>
            <a:endParaRPr sz="3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98" name="Google Shape;98;p2"/>
          <p:cNvSpPr txBox="1"/>
          <p:nvPr/>
        </p:nvSpPr>
        <p:spPr>
          <a:xfrm>
            <a:off x="2401502" y="138816"/>
            <a:ext cx="5491213" cy="6160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b="1" i="0" u="sng"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BME 423 Discussion  -  Week 4</a:t>
            </a:r>
            <a:endParaRPr sz="2400" b="1" i="0" u="sng"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9" name="Google Shape;99;p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imes New Roman" panose="02020603050405020304" pitchFamily="18" charset="0"/>
                <a:ea typeface="Times New Roman"/>
                <a:cs typeface="Times New Roman" panose="02020603050405020304" pitchFamily="18" charset="0"/>
                <a:sym typeface="Times New Roman"/>
              </a:rPr>
              <a:t>2</a:t>
            </a:fld>
            <a:endParaRPr>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sz="3200" dirty="0"/>
              <a:t>Recap : Calculate within-group variance</a:t>
            </a:r>
            <a:r>
              <a:rPr lang="th-TH" sz="3200" dirty="0"/>
              <a:t> </a:t>
            </a:r>
            <a:r>
              <a:rPr lang="en-US" sz="3200" dirty="0"/>
              <a:t>&amp; between-group variance </a:t>
            </a:r>
            <a:endParaRPr sz="3200" dirty="0"/>
          </a:p>
        </p:txBody>
      </p:sp>
      <p:sp>
        <p:nvSpPr>
          <p:cNvPr id="187" name="Google Shape;187;p12"/>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
        <p:nvSpPr>
          <p:cNvPr id="193" name="Google Shape;193;p12"/>
          <p:cNvSpPr txBox="1"/>
          <p:nvPr/>
        </p:nvSpPr>
        <p:spPr>
          <a:xfrm>
            <a:off x="533800" y="5448801"/>
            <a:ext cx="73398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 name="Group 3">
            <a:extLst>
              <a:ext uri="{FF2B5EF4-FFF2-40B4-BE49-F238E27FC236}">
                <a16:creationId xmlns:a16="http://schemas.microsoft.com/office/drawing/2014/main" id="{AFB7F81B-082C-B848-A845-AF451FB781D6}"/>
              </a:ext>
            </a:extLst>
          </p:cNvPr>
          <p:cNvGrpSpPr/>
          <p:nvPr/>
        </p:nvGrpSpPr>
        <p:grpSpPr>
          <a:xfrm>
            <a:off x="114300" y="1795541"/>
            <a:ext cx="8839200" cy="1627632"/>
            <a:chOff x="1121229" y="1550310"/>
            <a:chExt cx="8839200" cy="1627632"/>
          </a:xfrm>
        </p:grpSpPr>
        <p:sp>
          <p:nvSpPr>
            <p:cNvPr id="191" name="Google Shape;191;p12"/>
            <p:cNvSpPr txBox="1"/>
            <p:nvPr/>
          </p:nvSpPr>
          <p:spPr>
            <a:xfrm>
              <a:off x="1273629" y="2224971"/>
              <a:ext cx="7503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dirty="0"/>
                <a:t>1</a:t>
              </a: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graphicFrame>
              <p:nvGraphicFramePr>
                <p:cNvPr id="13" name="Object 19">
                  <a:extLst>
                    <a:ext uri="{FF2B5EF4-FFF2-40B4-BE49-F238E27FC236}">
                      <a16:creationId xmlns:a16="http://schemas.microsoft.com/office/drawing/2014/main" id="{3C80B51E-2DE4-1843-BA9A-43039F98E6E4}"/>
                    </a:ext>
                  </a:extLst>
                </p:cNvPr>
                <p:cNvGraphicFramePr>
                  <a:graphicFrameLocks noChangeAspect="1"/>
                </p:cNvGraphicFramePr>
                <p:nvPr>
                  <p:extLst>
                    <p:ext uri="{D42A27DB-BD31-4B8C-83A1-F6EECF244321}">
                      <p14:modId xmlns:p14="http://schemas.microsoft.com/office/powerpoint/2010/main" val="1295547298"/>
                    </p:ext>
                  </p:extLst>
                </p:nvPr>
              </p:nvGraphicFramePr>
              <p:xfrm>
                <a:off x="5159829" y="1550310"/>
                <a:ext cx="444500" cy="444500"/>
              </p:xfrm>
              <a:graphic>
                <a:graphicData uri="http://schemas.openxmlformats.org/presentationml/2006/ole">
                  <mc:AlternateContent>
                    <mc:Choice xmlns:v="urn:schemas-microsoft-com:vml" Requires="v">
                      <p:oleObj spid="_x0000_s4237" name="Equation" r:id="rId4" imgW="203040" imgH="203040" progId="Equation.DSMT4">
                        <p:embed/>
                      </p:oleObj>
                    </mc:Choice>
                    <mc:Fallback>
                      <p:oleObj name="Equation" r:id="rId4" imgW="203040" imgH="203040" progId="Equation.DSMT4">
                        <p:embed/>
                        <p:pic>
                          <p:nvPicPr>
                            <p:cNvPr id="13" name="Object 19">
                              <a:extLst>
                                <a:ext uri="{FF2B5EF4-FFF2-40B4-BE49-F238E27FC236}">
                                  <a16:creationId xmlns:a16="http://schemas.microsoft.com/office/drawing/2014/main" id="{3C80B51E-2DE4-1843-BA9A-43039F98E6E4}"/>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5159829" y="1550310"/>
                              <a:ext cx="444500" cy="444500"/>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3" name="Object 19">
                  <a:extLst>
                    <a:ext uri="{FF2B5EF4-FFF2-40B4-BE49-F238E27FC236}">
                      <a16:creationId xmlns:a16="http://schemas.microsoft.com/office/drawing/2014/main" id="{3C80B51E-2DE4-1843-BA9A-43039F98E6E4}"/>
                    </a:ext>
                  </a:extLst>
                </p:cNvPr>
                <p:cNvGraphicFramePr>
                  <a:graphicFrameLocks noChangeAspect="1"/>
                </p:cNvGraphicFramePr>
                <p:nvPr>
                  <p:extLst>
                    <p:ext uri="{D42A27DB-BD31-4B8C-83A1-F6EECF244321}">
                      <p14:modId xmlns:p14="http://schemas.microsoft.com/office/powerpoint/2010/main" val="1295547298"/>
                    </p:ext>
                  </p:extLst>
                </p:nvPr>
              </p:nvGraphicFramePr>
              <p:xfrm>
                <a:off x="5159829" y="1550310"/>
                <a:ext cx="444500" cy="444500"/>
              </p:xfrm>
              <a:graphic>
                <a:graphicData uri="http://schemas.openxmlformats.org/presentationml/2006/ole">
                  <mc:AlternateContent>
                    <mc:Choice xmlns:v="urn:schemas-microsoft-com:vml" Requires="v">
                      <p:oleObj spid="_x0000_s4101" name="Equation" r:id="rId6" imgW="203040" imgH="203040" progId="Equation.DSMT4">
                        <p:embed/>
                      </p:oleObj>
                    </mc:Choice>
                    <mc:Fallback>
                      <p:oleObj name="Equation" r:id="rId6" imgW="203040" imgH="203040" progId="Equation.DSMT4">
                        <p:embed/>
                        <p:pic>
                          <p:nvPicPr>
                            <p:cNvPr id="13" name="Object 19">
                              <a:extLst>
                                <a:ext uri="{FF2B5EF4-FFF2-40B4-BE49-F238E27FC236}">
                                  <a16:creationId xmlns:a16="http://schemas.microsoft.com/office/drawing/2014/main" id="{3C80B51E-2DE4-1843-BA9A-43039F98E6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829" y="1550310"/>
                              <a:ext cx="444500" cy="44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mc:Fallback>
        </mc:AlternateContent>
        <p:sp>
          <p:nvSpPr>
            <p:cNvPr id="14" name="Text Box 20">
              <a:extLst>
                <a:ext uri="{FF2B5EF4-FFF2-40B4-BE49-F238E27FC236}">
                  <a16:creationId xmlns:a16="http://schemas.microsoft.com/office/drawing/2014/main" id="{BDE52649-F6B0-3447-9CEA-054A4470A4B3}"/>
                </a:ext>
              </a:extLst>
            </p:cNvPr>
            <p:cNvSpPr txBox="1">
              <a:spLocks noChangeArrowheads="1"/>
            </p:cNvSpPr>
            <p:nvPr/>
          </p:nvSpPr>
          <p:spPr bwMode="auto">
            <a:xfrm>
              <a:off x="2111829" y="1571392"/>
              <a:ext cx="3098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latin typeface="Times New Roman"/>
                  <a:cs typeface="Times New Roman"/>
                </a:rPr>
                <a:t>Get a better estimate of </a:t>
              </a:r>
            </a:p>
          </p:txBody>
        </p:sp>
        <p:sp>
          <p:nvSpPr>
            <p:cNvPr id="15" name="Text Box 21">
              <a:extLst>
                <a:ext uri="{FF2B5EF4-FFF2-40B4-BE49-F238E27FC236}">
                  <a16:creationId xmlns:a16="http://schemas.microsoft.com/office/drawing/2014/main" id="{6A2B2495-AA6A-3B4F-B852-1A078A5FFD63}"/>
                </a:ext>
              </a:extLst>
            </p:cNvPr>
            <p:cNvSpPr txBox="1">
              <a:spLocks noChangeArrowheads="1"/>
            </p:cNvSpPr>
            <p:nvPr/>
          </p:nvSpPr>
          <p:spPr bwMode="auto">
            <a:xfrm>
              <a:off x="5655129" y="2229044"/>
              <a:ext cx="407670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latin typeface="Times New Roman"/>
                  <a:cs typeface="Times New Roman"/>
                </a:rPr>
                <a:t>Estimate of population variance using </a:t>
              </a:r>
              <a:r>
                <a:rPr lang="en-US" sz="2400" u="sng" dirty="0">
                  <a:latin typeface="Times New Roman"/>
                  <a:cs typeface="Times New Roman"/>
                </a:rPr>
                <a:t>within-group</a:t>
              </a:r>
              <a:r>
                <a:rPr lang="en-US" sz="2400" dirty="0">
                  <a:latin typeface="Times New Roman"/>
                  <a:cs typeface="Times New Roman"/>
                </a:rPr>
                <a:t> variances </a:t>
              </a:r>
            </a:p>
          </p:txBody>
        </p:sp>
        <p:sp>
          <p:nvSpPr>
            <p:cNvPr id="16" name="Rectangle 22">
              <a:extLst>
                <a:ext uri="{FF2B5EF4-FFF2-40B4-BE49-F238E27FC236}">
                  <a16:creationId xmlns:a16="http://schemas.microsoft.com/office/drawing/2014/main" id="{A033116C-FBF2-2545-BEA7-37C5F485B661}"/>
                </a:ext>
              </a:extLst>
            </p:cNvPr>
            <p:cNvSpPr>
              <a:spLocks noChangeArrowheads="1"/>
            </p:cNvSpPr>
            <p:nvPr/>
          </p:nvSpPr>
          <p:spPr bwMode="auto">
            <a:xfrm>
              <a:off x="1121229" y="2111142"/>
              <a:ext cx="8839200" cy="106680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a:cs typeface="Times New Roman"/>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0760B3-929E-0B48-A7A0-ED8DE2BA62AD}"/>
                    </a:ext>
                  </a:extLst>
                </p:cNvPr>
                <p:cNvSpPr txBox="1"/>
                <p:nvPr/>
              </p:nvSpPr>
              <p:spPr>
                <a:xfrm>
                  <a:off x="2023929" y="2278084"/>
                  <a:ext cx="5589814" cy="584327"/>
                </a:xfrm>
                <a:prstGeom prst="rect">
                  <a:avLst/>
                </a:prstGeom>
                <a:noFill/>
              </p:spPr>
              <p:txBody>
                <a:bodyPr wrap="square" lIns="0" tIns="0" rIns="0" bIns="0" rtlCol="0">
                  <a:spAutoFit/>
                </a:bodyPr>
                <a:lstStyle/>
                <a:p>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𝑤𝑖𝑡</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up>
                              <m:r>
                                <a:rPr lang="en-US" sz="2400" b="0" i="1" smtClean="0">
                                  <a:latin typeface="Cambria Math" panose="02040503050406030204" pitchFamily="18" charset="0"/>
                                </a:rPr>
                                <m:t>2</m:t>
                              </m:r>
                            </m:sup>
                          </m:sSubSup>
                        </m:num>
                        <m:den>
                          <m:r>
                            <a:rPr lang="en-US" sz="2400" b="0" i="1" smtClean="0">
                              <a:latin typeface="Cambria Math" panose="02040503050406030204" pitchFamily="18" charset="0"/>
                            </a:rPr>
                            <m:t>𝑚</m:t>
                          </m:r>
                        </m:den>
                      </m:f>
                    </m:oMath>
                  </a14:m>
                  <a:r>
                    <a:rPr lang="en-US" sz="2400" dirty="0"/>
                    <a:t>  </a:t>
                  </a:r>
                </a:p>
              </p:txBody>
            </p:sp>
          </mc:Choice>
          <mc:Fallback xmlns="">
            <p:sp>
              <p:nvSpPr>
                <p:cNvPr id="2" name="TextBox 1">
                  <a:extLst>
                    <a:ext uri="{FF2B5EF4-FFF2-40B4-BE49-F238E27FC236}">
                      <a16:creationId xmlns:a16="http://schemas.microsoft.com/office/drawing/2014/main" id="{250760B3-929E-0B48-A7A0-ED8DE2BA62AD}"/>
                    </a:ext>
                  </a:extLst>
                </p:cNvPr>
                <p:cNvSpPr txBox="1">
                  <a:spLocks noRot="1" noChangeAspect="1" noMove="1" noResize="1" noEditPoints="1" noAdjustHandles="1" noChangeArrowheads="1" noChangeShapeType="1" noTextEdit="1"/>
                </p:cNvSpPr>
                <p:nvPr/>
              </p:nvSpPr>
              <p:spPr>
                <a:xfrm>
                  <a:off x="2023929" y="2278084"/>
                  <a:ext cx="5589814" cy="584327"/>
                </a:xfrm>
                <a:prstGeom prst="rect">
                  <a:avLst/>
                </a:prstGeom>
                <a:blipFill>
                  <a:blip r:embed="rId8"/>
                  <a:stretch>
                    <a:fillRect l="-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AF4FACA-CB13-FE40-98A7-F7EBB41663E9}"/>
                    </a:ext>
                  </a:extLst>
                </p:cNvPr>
                <p:cNvSpPr txBox="1"/>
                <p:nvPr/>
              </p:nvSpPr>
              <p:spPr>
                <a:xfrm>
                  <a:off x="5928719" y="1640344"/>
                  <a:ext cx="221458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𝑚</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𝑔𝑟𝑜𝑢𝑝𝑠</m:t>
                        </m:r>
                      </m:oMath>
                    </m:oMathPara>
                  </a14:m>
                  <a:endParaRPr lang="en-US" sz="2200" dirty="0"/>
                </a:p>
              </p:txBody>
            </p:sp>
          </mc:Choice>
          <mc:Fallback xmlns="">
            <p:sp>
              <p:nvSpPr>
                <p:cNvPr id="3" name="TextBox 2">
                  <a:extLst>
                    <a:ext uri="{FF2B5EF4-FFF2-40B4-BE49-F238E27FC236}">
                      <a16:creationId xmlns:a16="http://schemas.microsoft.com/office/drawing/2014/main" id="{1AF4FACA-CB13-FE40-98A7-F7EBB41663E9}"/>
                    </a:ext>
                  </a:extLst>
                </p:cNvPr>
                <p:cNvSpPr txBox="1">
                  <a:spLocks noRot="1" noChangeAspect="1" noMove="1" noResize="1" noEditPoints="1" noAdjustHandles="1" noChangeArrowheads="1" noChangeShapeType="1" noTextEdit="1"/>
                </p:cNvSpPr>
                <p:nvPr/>
              </p:nvSpPr>
              <p:spPr>
                <a:xfrm>
                  <a:off x="5928719" y="1640344"/>
                  <a:ext cx="2214581" cy="338554"/>
                </a:xfrm>
                <a:prstGeom prst="rect">
                  <a:avLst/>
                </a:prstGeom>
                <a:blipFill>
                  <a:blip r:embed="rId9"/>
                  <a:stretch>
                    <a:fillRect l="-571" t="-3571" r="-1714" b="-35714"/>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D6F3B8E8-AEBB-0E44-8A63-3033CE5B7956}"/>
              </a:ext>
            </a:extLst>
          </p:cNvPr>
          <p:cNvGrpSpPr/>
          <p:nvPr/>
        </p:nvGrpSpPr>
        <p:grpSpPr>
          <a:xfrm>
            <a:off x="114300" y="4363611"/>
            <a:ext cx="8915400" cy="1144965"/>
            <a:chOff x="228600" y="4922813"/>
            <a:chExt cx="8915400" cy="1144965"/>
          </a:xfrm>
        </p:grpSpPr>
        <p:sp>
          <p:nvSpPr>
            <p:cNvPr id="190" name="Google Shape;190;p12"/>
            <p:cNvSpPr txBox="1"/>
            <p:nvPr/>
          </p:nvSpPr>
          <p:spPr>
            <a:xfrm>
              <a:off x="342900" y="4922813"/>
              <a:ext cx="7503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2.</a:t>
              </a:r>
              <a:endParaRPr sz="2400" b="0" i="0" u="none" strike="noStrike" cap="none" dirty="0">
                <a:solidFill>
                  <a:srgbClr val="000000"/>
                </a:solidFill>
                <a:latin typeface="Arial"/>
                <a:ea typeface="Arial"/>
                <a:cs typeface="Arial"/>
                <a:sym typeface="Arial"/>
              </a:endParaRPr>
            </a:p>
          </p:txBody>
        </p:sp>
        <p:sp>
          <p:nvSpPr>
            <p:cNvPr id="17" name="Text Box 14">
              <a:extLst>
                <a:ext uri="{FF2B5EF4-FFF2-40B4-BE49-F238E27FC236}">
                  <a16:creationId xmlns:a16="http://schemas.microsoft.com/office/drawing/2014/main" id="{A09AB302-48AD-5B44-A558-378D1DB833D4}"/>
                </a:ext>
              </a:extLst>
            </p:cNvPr>
            <p:cNvSpPr txBox="1">
              <a:spLocks noChangeArrowheads="1"/>
            </p:cNvSpPr>
            <p:nvPr/>
          </p:nvSpPr>
          <p:spPr bwMode="auto">
            <a:xfrm>
              <a:off x="342900" y="5267678"/>
              <a:ext cx="26638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latin typeface="Times New Roman"/>
                  <a:cs typeface="Times New Roman"/>
                </a:rPr>
                <a:t>Now from samples: </a:t>
              </a:r>
            </a:p>
          </p:txBody>
        </p:sp>
        <p:graphicFrame>
          <p:nvGraphicFramePr>
            <p:cNvPr id="18" name="Object 15">
              <a:extLst>
                <a:ext uri="{FF2B5EF4-FFF2-40B4-BE49-F238E27FC236}">
                  <a16:creationId xmlns:a16="http://schemas.microsoft.com/office/drawing/2014/main" id="{FA963D9F-06D2-714C-A083-2BC121010686}"/>
                </a:ext>
              </a:extLst>
            </p:cNvPr>
            <p:cNvGraphicFramePr>
              <a:graphicFrameLocks noChangeAspect="1"/>
            </p:cNvGraphicFramePr>
            <p:nvPr>
              <p:extLst>
                <p:ext uri="{D42A27DB-BD31-4B8C-83A1-F6EECF244321}">
                  <p14:modId xmlns:p14="http://schemas.microsoft.com/office/powerpoint/2010/main" val="2694370234"/>
                </p:ext>
              </p:extLst>
            </p:nvPr>
          </p:nvGraphicFramePr>
          <p:xfrm>
            <a:off x="2947988" y="5181953"/>
            <a:ext cx="1509712" cy="628650"/>
          </p:xfrm>
          <a:graphic>
            <a:graphicData uri="http://schemas.openxmlformats.org/presentationml/2006/ole">
              <mc:AlternateContent xmlns:mc="http://schemas.openxmlformats.org/markup-compatibility/2006">
                <mc:Choice xmlns:v="urn:schemas-microsoft-com:vml" Requires="v">
                  <p:oleObj spid="_x0000_s4238" name="Equation" r:id="rId10" imgW="583920" imgH="241200" progId="Equation.DSMT4">
                    <p:embed/>
                  </p:oleObj>
                </mc:Choice>
                <mc:Fallback>
                  <p:oleObj name="Equation" r:id="rId10" imgW="583920" imgH="241200" progId="Equation.DSMT4">
                    <p:embed/>
                    <p:pic>
                      <p:nvPicPr>
                        <p:cNvPr id="8196"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7988" y="5181953"/>
                          <a:ext cx="1509712" cy="628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9" name="Text Box 16">
              <a:extLst>
                <a:ext uri="{FF2B5EF4-FFF2-40B4-BE49-F238E27FC236}">
                  <a16:creationId xmlns:a16="http://schemas.microsoft.com/office/drawing/2014/main" id="{623EA4E3-C44E-104B-978F-6455D46D649C}"/>
                </a:ext>
              </a:extLst>
            </p:cNvPr>
            <p:cNvSpPr txBox="1">
              <a:spLocks noChangeArrowheads="1"/>
            </p:cNvSpPr>
            <p:nvPr/>
          </p:nvSpPr>
          <p:spPr bwMode="auto">
            <a:xfrm>
              <a:off x="4838700" y="4942280"/>
              <a:ext cx="4267200"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200" dirty="0">
                  <a:latin typeface="Times New Roman"/>
                  <a:cs typeface="Times New Roman"/>
                </a:rPr>
                <a:t>Estimate of population variance calculated from variance </a:t>
              </a:r>
              <a:r>
                <a:rPr lang="en-US" sz="2200" u="sng" dirty="0">
                  <a:latin typeface="Times New Roman"/>
                  <a:cs typeface="Times New Roman"/>
                </a:rPr>
                <a:t>between</a:t>
              </a:r>
              <a:r>
                <a:rPr lang="en-US" sz="2200" dirty="0">
                  <a:latin typeface="Times New Roman"/>
                  <a:cs typeface="Times New Roman"/>
                </a:rPr>
                <a:t> group means</a:t>
              </a:r>
            </a:p>
          </p:txBody>
        </p:sp>
        <p:sp>
          <p:nvSpPr>
            <p:cNvPr id="21" name="Rectangle 21">
              <a:extLst>
                <a:ext uri="{FF2B5EF4-FFF2-40B4-BE49-F238E27FC236}">
                  <a16:creationId xmlns:a16="http://schemas.microsoft.com/office/drawing/2014/main" id="{8045A36C-8351-7246-A5AC-9E9942D2A723}"/>
                </a:ext>
              </a:extLst>
            </p:cNvPr>
            <p:cNvSpPr>
              <a:spLocks noChangeArrowheads="1"/>
            </p:cNvSpPr>
            <p:nvPr/>
          </p:nvSpPr>
          <p:spPr bwMode="auto">
            <a:xfrm>
              <a:off x="228600" y="4924778"/>
              <a:ext cx="8915400" cy="1143000"/>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Times New Roman"/>
                <a:cs typeface="Times New Roman"/>
              </a:endParaRPr>
            </a:p>
          </p:txBody>
        </p:sp>
      </p:grpSp>
      <p:sp>
        <p:nvSpPr>
          <p:cNvPr id="6" name="TextBox 5">
            <a:extLst>
              <a:ext uri="{FF2B5EF4-FFF2-40B4-BE49-F238E27FC236}">
                <a16:creationId xmlns:a16="http://schemas.microsoft.com/office/drawing/2014/main" id="{D778D75D-96E3-774F-BB68-D1FA2C9070C2}"/>
              </a:ext>
            </a:extLst>
          </p:cNvPr>
          <p:cNvSpPr txBox="1"/>
          <p:nvPr/>
        </p:nvSpPr>
        <p:spPr>
          <a:xfrm>
            <a:off x="2136466" y="3711491"/>
            <a:ext cx="6893234" cy="338554"/>
          </a:xfrm>
          <a:prstGeom prst="rect">
            <a:avLst/>
          </a:prstGeom>
          <a:noFill/>
        </p:spPr>
        <p:txBody>
          <a:bodyPr wrap="none" rtlCol="0">
            <a:spAutoFit/>
          </a:bodyPr>
          <a:lstStyle/>
          <a:p>
            <a:r>
              <a:rPr lang="en-US" sz="1600" dirty="0">
                <a:solidFill>
                  <a:srgbClr val="FF0000"/>
                </a:solidFill>
              </a:rPr>
              <a:t>*Can use equations 1. &amp; 2. only if all the groups have the sample size of n</a:t>
            </a:r>
          </a:p>
        </p:txBody>
      </p:sp>
      <p:pic>
        <p:nvPicPr>
          <p:cNvPr id="7" name="Picture 6">
            <a:extLst>
              <a:ext uri="{FF2B5EF4-FFF2-40B4-BE49-F238E27FC236}">
                <a16:creationId xmlns:a16="http://schemas.microsoft.com/office/drawing/2014/main" id="{47BFE950-2344-A643-821F-D15A1EA211C5}"/>
              </a:ext>
            </a:extLst>
          </p:cNvPr>
          <p:cNvPicPr>
            <a:picLocks noChangeAspect="1"/>
          </p:cNvPicPr>
          <p:nvPr/>
        </p:nvPicPr>
        <p:blipFill>
          <a:blip r:embed="rId12"/>
          <a:stretch>
            <a:fillRect/>
          </a:stretch>
        </p:blipFill>
        <p:spPr>
          <a:xfrm>
            <a:off x="1678673" y="5656079"/>
            <a:ext cx="4874527" cy="1150639"/>
          </a:xfrm>
          <a:prstGeom prst="rect">
            <a:avLst/>
          </a:prstGeom>
        </p:spPr>
      </p:pic>
    </p:spTree>
    <p:extLst>
      <p:ext uri="{BB962C8B-B14F-4D97-AF65-F5344CB8AC3E}">
        <p14:creationId xmlns:p14="http://schemas.microsoft.com/office/powerpoint/2010/main" val="95046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title"/>
          </p:nvPr>
        </p:nvSpPr>
        <p:spPr>
          <a:xfrm>
            <a:off x="457200" y="4589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dirty="0">
                <a:solidFill>
                  <a:srgbClr val="000000"/>
                </a:solidFill>
              </a:rPr>
              <a:t>Is inappropriate drug prescribing associated with a longer hospital stay?</a:t>
            </a:r>
            <a:endParaRPr sz="3600" dirty="0">
              <a:solidFill>
                <a:srgbClr val="000000"/>
              </a:solidFill>
            </a:endParaRPr>
          </a:p>
          <a:p>
            <a:pPr marL="0" lvl="0" indent="0" algn="ctr" rtl="0">
              <a:lnSpc>
                <a:spcPct val="100000"/>
              </a:lnSpc>
              <a:spcBef>
                <a:spcPts val="0"/>
              </a:spcBef>
              <a:spcAft>
                <a:spcPts val="0"/>
              </a:spcAft>
              <a:buSzPts val="1400"/>
              <a:buNone/>
            </a:pPr>
            <a:endParaRPr sz="3600" dirty="0"/>
          </a:p>
        </p:txBody>
      </p:sp>
      <p:sp>
        <p:nvSpPr>
          <p:cNvPr id="202" name="Google Shape;202;p13"/>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pic>
        <p:nvPicPr>
          <p:cNvPr id="203" name="Google Shape;203;p13"/>
          <p:cNvPicPr preferRelativeResize="0"/>
          <p:nvPr/>
        </p:nvPicPr>
        <p:blipFill rotWithShape="1">
          <a:blip r:embed="rId3">
            <a:alphaModFix/>
          </a:blip>
          <a:srcRect t="9226" b="5881"/>
          <a:stretch/>
        </p:blipFill>
        <p:spPr>
          <a:xfrm>
            <a:off x="457200" y="1549250"/>
            <a:ext cx="4018276" cy="4548429"/>
          </a:xfrm>
          <a:prstGeom prst="rect">
            <a:avLst/>
          </a:prstGeom>
          <a:noFill/>
          <a:ln>
            <a:noFill/>
          </a:ln>
        </p:spPr>
      </p:pic>
      <p:sp>
        <p:nvSpPr>
          <p:cNvPr id="204" name="Google Shape;204;p13"/>
          <p:cNvSpPr txBox="1"/>
          <p:nvPr/>
        </p:nvSpPr>
        <p:spPr>
          <a:xfrm>
            <a:off x="4725575" y="1961250"/>
            <a:ext cx="4211400" cy="293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Grouping variable </a:t>
            </a:r>
            <a:r>
              <a:rPr lang="en-US" sz="1800" b="0" i="0" u="none" strike="noStrike" cap="none">
                <a:solidFill>
                  <a:srgbClr val="000000"/>
                </a:solidFill>
                <a:latin typeface="Arial"/>
                <a:ea typeface="Arial"/>
                <a:cs typeface="Arial"/>
                <a:sym typeface="Arial"/>
              </a:rPr>
              <a:t>: Appropriate therapy vs. Inappropriate therapy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Outcome variable</a:t>
            </a:r>
            <a:r>
              <a:rPr lang="en-US" sz="1800" b="0" i="0" u="none" strike="noStrike" cap="none">
                <a:solidFill>
                  <a:srgbClr val="000000"/>
                </a:solidFill>
                <a:latin typeface="Arial"/>
                <a:ea typeface="Arial"/>
                <a:cs typeface="Arial"/>
                <a:sym typeface="Arial"/>
              </a:rPr>
              <a:t> : Length of hospital stay (LoS)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Null hypothesis (H0)</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The average LoS </a:t>
            </a:r>
            <a:r>
              <a:rPr lang="en-US" sz="1800" b="0" i="0" u="sng" strike="noStrike" cap="none">
                <a:solidFill>
                  <a:srgbClr val="000000"/>
                </a:solidFill>
                <a:latin typeface="Arial"/>
                <a:ea typeface="Arial"/>
                <a:cs typeface="Arial"/>
                <a:sym typeface="Arial"/>
              </a:rPr>
              <a:t>is identical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Alternative hypothesis (H1)</a:t>
            </a: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The average LoS is different</a:t>
            </a:r>
            <a:endParaRPr sz="1800" b="0" i="0" u="none" strike="noStrike" cap="none">
              <a:solidFill>
                <a:srgbClr val="000000"/>
              </a:solidFill>
              <a:latin typeface="Arial"/>
              <a:ea typeface="Arial"/>
              <a:cs typeface="Arial"/>
              <a:sym typeface="Arial"/>
            </a:endParaRPr>
          </a:p>
        </p:txBody>
      </p:sp>
      <p:sp>
        <p:nvSpPr>
          <p:cNvPr id="205" name="Google Shape;205;p13"/>
          <p:cNvSpPr txBox="1"/>
          <p:nvPr/>
        </p:nvSpPr>
        <p:spPr>
          <a:xfrm>
            <a:off x="4725575" y="5323225"/>
            <a:ext cx="44184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ANOVA tests the null hypothesis!</a:t>
            </a:r>
            <a:endParaRPr sz="1800" b="0" i="0" u="none" strike="noStrike" cap="none">
              <a:solidFill>
                <a:srgbClr val="FF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a:solidFill>
                  <a:schemeClr val="dk1"/>
                </a:solidFill>
              </a:rPr>
              <a:t>Calculate F-value: Within-group variance </a:t>
            </a:r>
            <a:endParaRPr/>
          </a:p>
        </p:txBody>
      </p:sp>
      <p:sp>
        <p:nvSpPr>
          <p:cNvPr id="212" name="Google Shape;212;p15"/>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pic>
        <p:nvPicPr>
          <p:cNvPr id="215" name="Google Shape;215;p15"/>
          <p:cNvPicPr preferRelativeResize="0"/>
          <p:nvPr/>
        </p:nvPicPr>
        <p:blipFill rotWithShape="1">
          <a:blip r:embed="rId4">
            <a:alphaModFix/>
          </a:blip>
          <a:srcRect t="23117" b="50378"/>
          <a:stretch/>
        </p:blipFill>
        <p:spPr>
          <a:xfrm>
            <a:off x="3053616" y="1327180"/>
            <a:ext cx="4492051" cy="1252824"/>
          </a:xfrm>
          <a:prstGeom prst="rect">
            <a:avLst/>
          </a:prstGeom>
          <a:noFill/>
          <a:ln>
            <a:noFill/>
          </a:ln>
        </p:spPr>
      </p:pic>
      <p:graphicFrame>
        <p:nvGraphicFramePr>
          <p:cNvPr id="7" name="Object 6">
            <a:extLst>
              <a:ext uri="{FF2B5EF4-FFF2-40B4-BE49-F238E27FC236}">
                <a16:creationId xmlns:a16="http://schemas.microsoft.com/office/drawing/2014/main" id="{BE0BBEDC-1B27-DF44-8091-9850B472EF6D}"/>
              </a:ext>
            </a:extLst>
          </p:cNvPr>
          <p:cNvGraphicFramePr>
            <a:graphicFrameLocks noChangeAspect="1"/>
          </p:cNvGraphicFramePr>
          <p:nvPr>
            <p:extLst>
              <p:ext uri="{D42A27DB-BD31-4B8C-83A1-F6EECF244321}">
                <p14:modId xmlns:p14="http://schemas.microsoft.com/office/powerpoint/2010/main" val="3623890971"/>
              </p:ext>
            </p:extLst>
          </p:nvPr>
        </p:nvGraphicFramePr>
        <p:xfrm>
          <a:off x="993408" y="1350950"/>
          <a:ext cx="1524000" cy="1282700"/>
        </p:xfrm>
        <a:graphic>
          <a:graphicData uri="http://schemas.openxmlformats.org/presentationml/2006/ole">
            <mc:AlternateContent xmlns:mc="http://schemas.openxmlformats.org/markup-compatibility/2006">
              <mc:Choice xmlns:v="urn:schemas-microsoft-com:vml" Requires="v">
                <p:oleObj spid="_x0000_s8256" name="Equation" r:id="rId5" imgW="546260" imgH="457398" progId="Equation.DSMT4">
                  <p:embed/>
                </p:oleObj>
              </mc:Choice>
              <mc:Fallback>
                <p:oleObj name="Equation" r:id="rId5" imgW="546260" imgH="457398" progId="Equation.DSMT4">
                  <p:embed/>
                  <p:pic>
                    <p:nvPicPr>
                      <p:cNvPr id="5" name="Object 6">
                        <a:extLst>
                          <a:ext uri="{FF2B5EF4-FFF2-40B4-BE49-F238E27FC236}">
                            <a16:creationId xmlns:a16="http://schemas.microsoft.com/office/drawing/2014/main" id="{7BF7B84B-4F5E-2B4B-8A28-1BC8CC84B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408" y="1350950"/>
                        <a:ext cx="1524000" cy="12827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FDEACF-A5ED-094A-816D-C5D8C82F5803}"/>
                  </a:ext>
                </a:extLst>
              </p:cNvPr>
              <p:cNvSpPr txBox="1"/>
              <p:nvPr/>
            </p:nvSpPr>
            <p:spPr>
              <a:xfrm>
                <a:off x="1931911" y="4856395"/>
                <a:ext cx="5629554"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FF0000"/>
                              </a:solidFill>
                              <a:latin typeface="Cambria Math" panose="02040503050406030204" pitchFamily="18" charset="0"/>
                            </a:rPr>
                          </m:ctrlPr>
                        </m:sSubSupPr>
                        <m:e>
                          <m:r>
                            <a:rPr lang="en-US" sz="2200" b="0" i="1" smtClean="0">
                              <a:solidFill>
                                <a:srgbClr val="FF0000"/>
                              </a:solidFill>
                              <a:latin typeface="Cambria Math" panose="02040503050406030204" pitchFamily="18" charset="0"/>
                            </a:rPr>
                            <m:t>𝑆</m:t>
                          </m:r>
                        </m:e>
                        <m:sub>
                          <m:r>
                            <a:rPr lang="en-US" sz="2200" b="0" i="1" smtClean="0">
                              <a:solidFill>
                                <a:srgbClr val="FF0000"/>
                              </a:solidFill>
                              <a:latin typeface="Cambria Math" panose="02040503050406030204" pitchFamily="18" charset="0"/>
                            </a:rPr>
                            <m:t>𝑤𝑖𝑡</m:t>
                          </m:r>
                        </m:sub>
                        <m:sup>
                          <m:r>
                            <a:rPr lang="en-US" sz="2200" b="0" i="1" smtClean="0">
                              <a:solidFill>
                                <a:srgbClr val="FF0000"/>
                              </a:solidFill>
                              <a:latin typeface="Cambria Math" panose="02040503050406030204" pitchFamily="18" charset="0"/>
                            </a:rPr>
                            <m:t>2</m:t>
                          </m:r>
                        </m:sup>
                      </m:sSubSup>
                      <m:r>
                        <a:rPr lang="en-US" sz="2200" b="0" i="1" smtClean="0">
                          <a:solidFill>
                            <a:srgbClr val="FF0000"/>
                          </a:solidFill>
                          <a:latin typeface="Cambria Math" panose="02040503050406030204" pitchFamily="18" charset="0"/>
                        </a:rPr>
                        <m:t>=</m:t>
                      </m:r>
                      <m:sSubSup>
                        <m:sSubSupPr>
                          <m:ctrlPr>
                            <a:rPr lang="en-US" sz="2200" b="0" i="1" smtClean="0">
                              <a:solidFill>
                                <a:srgbClr val="FF0000"/>
                              </a:solidFill>
                              <a:latin typeface="Cambria Math" panose="02040503050406030204" pitchFamily="18" charset="0"/>
                            </a:rPr>
                          </m:ctrlPr>
                        </m:sSubSupPr>
                        <m:e>
                          <m:f>
                            <m:fPr>
                              <m:ctrlPr>
                                <a:rPr lang="en-US" sz="2200" b="0" i="1" smtClean="0">
                                  <a:solidFill>
                                    <a:srgbClr val="FF0000"/>
                                  </a:solidFill>
                                  <a:latin typeface="Cambria Math" panose="02040503050406030204" pitchFamily="18" charset="0"/>
                                </a:rPr>
                              </m:ctrlPr>
                            </m:fPr>
                            <m:num>
                              <m:r>
                                <a:rPr lang="en-US" sz="2200" b="0" i="1" smtClean="0">
                                  <a:solidFill>
                                    <a:srgbClr val="FF0000"/>
                                  </a:solidFill>
                                  <a:latin typeface="Cambria Math" panose="02040503050406030204" pitchFamily="18" charset="0"/>
                                </a:rPr>
                                <m:t>1</m:t>
                              </m:r>
                            </m:num>
                            <m:den>
                              <m:r>
                                <a:rPr lang="en-US" sz="2200" b="0" i="1" smtClean="0">
                                  <a:solidFill>
                                    <a:srgbClr val="FF0000"/>
                                  </a:solidFill>
                                  <a:latin typeface="Cambria Math" panose="02040503050406030204" pitchFamily="18" charset="0"/>
                                </a:rPr>
                                <m:t>2</m:t>
                              </m:r>
                            </m:den>
                          </m:f>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𝑆</m:t>
                          </m:r>
                        </m:e>
                        <m:sub>
                          <m:r>
                            <a:rPr lang="en-US" sz="2200" b="0" i="1" smtClean="0">
                              <a:solidFill>
                                <a:srgbClr val="FF0000"/>
                              </a:solidFill>
                              <a:latin typeface="Cambria Math" panose="02040503050406030204" pitchFamily="18" charset="0"/>
                            </a:rPr>
                            <m:t>1</m:t>
                          </m:r>
                        </m:sub>
                        <m:sup>
                          <m:r>
                            <a:rPr lang="en-US" sz="2200" b="0" i="1" smtClean="0">
                              <a:solidFill>
                                <a:srgbClr val="FF0000"/>
                              </a:solidFill>
                              <a:latin typeface="Cambria Math" panose="02040503050406030204" pitchFamily="18" charset="0"/>
                            </a:rPr>
                            <m:t>2</m:t>
                          </m:r>
                        </m:sup>
                      </m:sSubSup>
                      <m:r>
                        <a:rPr lang="en-US" sz="2200" b="0" i="1" smtClean="0">
                          <a:solidFill>
                            <a:srgbClr val="FF0000"/>
                          </a:solidFill>
                          <a:latin typeface="Cambria Math" panose="02040503050406030204" pitchFamily="18" charset="0"/>
                        </a:rPr>
                        <m:t>+</m:t>
                      </m:r>
                      <m:sSubSup>
                        <m:sSubSupPr>
                          <m:ctrlPr>
                            <a:rPr lang="en-US" sz="2200" b="0" i="1" smtClean="0">
                              <a:solidFill>
                                <a:srgbClr val="FF0000"/>
                              </a:solidFill>
                              <a:latin typeface="Cambria Math" panose="02040503050406030204" pitchFamily="18" charset="0"/>
                            </a:rPr>
                          </m:ctrlPr>
                        </m:sSubSupPr>
                        <m:e>
                          <m:r>
                            <a:rPr lang="en-US" sz="2200" b="0" i="1" smtClean="0">
                              <a:solidFill>
                                <a:srgbClr val="FF0000"/>
                              </a:solidFill>
                              <a:latin typeface="Cambria Math" panose="02040503050406030204" pitchFamily="18" charset="0"/>
                            </a:rPr>
                            <m:t>𝑆</m:t>
                          </m:r>
                        </m:e>
                        <m:sub>
                          <m:r>
                            <a:rPr lang="en-US" sz="2200" b="0" i="1" smtClean="0">
                              <a:solidFill>
                                <a:srgbClr val="FF0000"/>
                              </a:solidFill>
                              <a:latin typeface="Cambria Math" panose="02040503050406030204" pitchFamily="18" charset="0"/>
                            </a:rPr>
                            <m:t>2</m:t>
                          </m:r>
                        </m:sub>
                        <m:sup>
                          <m:r>
                            <a:rPr lang="en-US" sz="2200" b="0" i="1" smtClean="0">
                              <a:solidFill>
                                <a:srgbClr val="FF0000"/>
                              </a:solidFill>
                              <a:latin typeface="Cambria Math" panose="02040503050406030204" pitchFamily="18" charset="0"/>
                            </a:rPr>
                            <m:t>2</m:t>
                          </m:r>
                        </m:sup>
                      </m:sSubSup>
                      <m:r>
                        <a:rPr lang="en-US" sz="2200" b="0" i="1" smtClean="0">
                          <a:solidFill>
                            <a:srgbClr val="FF0000"/>
                          </a:solidFill>
                          <a:latin typeface="Cambria Math" panose="02040503050406030204" pitchFamily="18" charset="0"/>
                        </a:rPr>
                        <m:t>)=</m:t>
                      </m:r>
                      <m:f>
                        <m:fPr>
                          <m:ctrlPr>
                            <a:rPr lang="en-US" sz="2200" b="0" i="1" smtClean="0">
                              <a:solidFill>
                                <a:srgbClr val="FF0000"/>
                              </a:solidFill>
                              <a:latin typeface="Cambria Math" panose="02040503050406030204" pitchFamily="18" charset="0"/>
                            </a:rPr>
                          </m:ctrlPr>
                        </m:fPr>
                        <m:num>
                          <m:r>
                            <a:rPr lang="en-US" sz="2200" b="0" i="1" smtClean="0">
                              <a:solidFill>
                                <a:srgbClr val="FF0000"/>
                              </a:solidFill>
                              <a:latin typeface="Cambria Math" panose="02040503050406030204" pitchFamily="18" charset="0"/>
                            </a:rPr>
                            <m:t>1</m:t>
                          </m:r>
                        </m:num>
                        <m:den>
                          <m:r>
                            <a:rPr lang="en-US" sz="2200" b="0" i="1" smtClean="0">
                              <a:solidFill>
                                <a:srgbClr val="FF0000"/>
                              </a:solidFill>
                              <a:latin typeface="Cambria Math" panose="02040503050406030204" pitchFamily="18" charset="0"/>
                            </a:rPr>
                            <m:t>2</m:t>
                          </m:r>
                        </m:den>
                      </m:f>
                      <m:d>
                        <m:dPr>
                          <m:ctrlPr>
                            <a:rPr lang="en-US" sz="2200" b="0" i="1" smtClean="0">
                              <a:solidFill>
                                <a:srgbClr val="FF0000"/>
                              </a:solidFill>
                              <a:latin typeface="Cambria Math" panose="02040503050406030204" pitchFamily="18" charset="0"/>
                            </a:rPr>
                          </m:ctrlPr>
                        </m:dPr>
                        <m:e>
                          <m:sSup>
                            <m:sSupPr>
                              <m:ctrlPr>
                                <a:rPr lang="en-US" sz="2200" b="0" i="1" smtClean="0">
                                  <a:solidFill>
                                    <a:srgbClr val="FF0000"/>
                                  </a:solidFill>
                                  <a:latin typeface="Cambria Math" panose="02040503050406030204" pitchFamily="18" charset="0"/>
                                </a:rPr>
                              </m:ctrlPr>
                            </m:sSupPr>
                            <m:e>
                              <m:r>
                                <a:rPr lang="en-US" sz="2200" b="0" i="1" smtClean="0">
                                  <a:solidFill>
                                    <a:srgbClr val="FF0000"/>
                                  </a:solidFill>
                                  <a:latin typeface="Cambria Math" panose="02040503050406030204" pitchFamily="18" charset="0"/>
                                </a:rPr>
                                <m:t>1.98</m:t>
                              </m:r>
                            </m:e>
                            <m:sup>
                              <m:r>
                                <a:rPr lang="en-US" sz="2200" b="0" i="1" smtClean="0">
                                  <a:solidFill>
                                    <a:srgbClr val="FF0000"/>
                                  </a:solidFill>
                                  <a:latin typeface="Cambria Math" panose="02040503050406030204" pitchFamily="18" charset="0"/>
                                </a:rPr>
                                <m:t>2</m:t>
                              </m:r>
                            </m:sup>
                          </m:sSup>
                          <m:r>
                            <a:rPr lang="en-US" sz="2200" b="0" i="1" smtClean="0">
                              <a:solidFill>
                                <a:srgbClr val="FF0000"/>
                              </a:solidFill>
                              <a:latin typeface="Cambria Math" panose="02040503050406030204" pitchFamily="18" charset="0"/>
                            </a:rPr>
                            <m:t>+</m:t>
                          </m:r>
                          <m:sSup>
                            <m:sSupPr>
                              <m:ctrlPr>
                                <a:rPr lang="en-US" sz="2200" b="0" i="1" smtClean="0">
                                  <a:solidFill>
                                    <a:srgbClr val="FF0000"/>
                                  </a:solidFill>
                                  <a:latin typeface="Cambria Math" panose="02040503050406030204" pitchFamily="18" charset="0"/>
                                </a:rPr>
                              </m:ctrlPr>
                            </m:sSupPr>
                            <m:e>
                              <m:r>
                                <a:rPr lang="en-US" sz="2200" b="0" i="1" smtClean="0">
                                  <a:solidFill>
                                    <a:srgbClr val="FF0000"/>
                                  </a:solidFill>
                                  <a:latin typeface="Cambria Math" panose="02040503050406030204" pitchFamily="18" charset="0"/>
                                </a:rPr>
                                <m:t>2.54</m:t>
                              </m:r>
                            </m:e>
                            <m:sup>
                              <m:r>
                                <a:rPr lang="en-US" sz="2200" b="0" i="1" smtClean="0">
                                  <a:solidFill>
                                    <a:srgbClr val="FF0000"/>
                                  </a:solidFill>
                                  <a:latin typeface="Cambria Math" panose="02040503050406030204" pitchFamily="18" charset="0"/>
                                </a:rPr>
                                <m:t>2</m:t>
                              </m:r>
                            </m:sup>
                          </m:sSup>
                        </m:e>
                      </m:d>
                      <m:r>
                        <a:rPr lang="en-US" sz="2200" b="0" i="1" smtClean="0">
                          <a:solidFill>
                            <a:srgbClr val="FF0000"/>
                          </a:solidFill>
                          <a:latin typeface="Cambria Math" panose="02040503050406030204" pitchFamily="18" charset="0"/>
                        </a:rPr>
                        <m:t>=5.19</m:t>
                      </m:r>
                    </m:oMath>
                  </m:oMathPara>
                </a14:m>
                <a:endParaRPr lang="en-US" sz="2200" dirty="0">
                  <a:solidFill>
                    <a:srgbClr val="FF0000"/>
                  </a:solidFill>
                </a:endParaRPr>
              </a:p>
            </p:txBody>
          </p:sp>
        </mc:Choice>
        <mc:Fallback xmlns="">
          <p:sp>
            <p:nvSpPr>
              <p:cNvPr id="2" name="TextBox 1">
                <a:extLst>
                  <a:ext uri="{FF2B5EF4-FFF2-40B4-BE49-F238E27FC236}">
                    <a16:creationId xmlns:a16="http://schemas.microsoft.com/office/drawing/2014/main" id="{97FDEACF-A5ED-094A-816D-C5D8C82F5803}"/>
                  </a:ext>
                </a:extLst>
              </p:cNvPr>
              <p:cNvSpPr txBox="1">
                <a:spLocks noRot="1" noChangeAspect="1" noMove="1" noResize="1" noEditPoints="1" noAdjustHandles="1" noChangeArrowheads="1" noChangeShapeType="1" noTextEdit="1"/>
              </p:cNvSpPr>
              <p:nvPr/>
            </p:nvSpPr>
            <p:spPr>
              <a:xfrm>
                <a:off x="1931911" y="4856395"/>
                <a:ext cx="5629554" cy="633828"/>
              </a:xfrm>
              <a:prstGeom prst="rect">
                <a:avLst/>
              </a:prstGeom>
              <a:blipFill>
                <a:blip r:embed="rId7"/>
                <a:stretch>
                  <a:fillRect l="-450" r="-676" b="-1372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2477F79-3138-9E42-8F60-1495D38F9F2B}"/>
              </a:ext>
            </a:extLst>
          </p:cNvPr>
          <p:cNvPicPr>
            <a:picLocks noChangeAspect="1"/>
          </p:cNvPicPr>
          <p:nvPr/>
        </p:nvPicPr>
        <p:blipFill>
          <a:blip r:embed="rId8"/>
          <a:stretch>
            <a:fillRect/>
          </a:stretch>
        </p:blipFill>
        <p:spPr>
          <a:xfrm>
            <a:off x="1421331" y="2980632"/>
            <a:ext cx="6650714" cy="1351368"/>
          </a:xfrm>
          <a:prstGeom prst="rect">
            <a:avLst/>
          </a:prstGeom>
        </p:spPr>
      </p:pic>
      <p:sp>
        <p:nvSpPr>
          <p:cNvPr id="11" name="Oval 10">
            <a:extLst>
              <a:ext uri="{FF2B5EF4-FFF2-40B4-BE49-F238E27FC236}">
                <a16:creationId xmlns:a16="http://schemas.microsoft.com/office/drawing/2014/main" id="{ED035F4C-24FC-F746-99FA-9CE576A7F04B}"/>
              </a:ext>
            </a:extLst>
          </p:cNvPr>
          <p:cNvSpPr/>
          <p:nvPr/>
        </p:nvSpPr>
        <p:spPr>
          <a:xfrm>
            <a:off x="1626670" y="1953592"/>
            <a:ext cx="1029903" cy="8180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C5867-4426-094F-8E10-97491FED1C85}"/>
              </a:ext>
            </a:extLst>
          </p:cNvPr>
          <p:cNvSpPr>
            <a:spLocks noGrp="1"/>
          </p:cNvSpPr>
          <p:nvPr>
            <p:ph type="title"/>
          </p:nvPr>
        </p:nvSpPr>
        <p:spPr>
          <a:xfrm>
            <a:off x="457200" y="31563"/>
            <a:ext cx="8229600" cy="1143000"/>
          </a:xfrm>
        </p:spPr>
        <p:txBody>
          <a:bodyPr/>
          <a:lstStyle/>
          <a:p>
            <a:r>
              <a:rPr lang="en-US" sz="3200" dirty="0">
                <a:solidFill>
                  <a:schemeClr val="dk1"/>
                </a:solidFill>
              </a:rPr>
              <a:t>Calculate F-value: Between-group variance </a:t>
            </a:r>
            <a:endParaRPr lang="en-US" sz="3200" dirty="0"/>
          </a:p>
        </p:txBody>
      </p:sp>
      <p:sp>
        <p:nvSpPr>
          <p:cNvPr id="4" name="Slide Number Placeholder 3">
            <a:extLst>
              <a:ext uri="{FF2B5EF4-FFF2-40B4-BE49-F238E27FC236}">
                <a16:creationId xmlns:a16="http://schemas.microsoft.com/office/drawing/2014/main" id="{7AAF4B1C-A5DF-9241-9676-561A0A1CE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032355-45D8-7341-8B68-84E696A59ABE}"/>
                  </a:ext>
                </a:extLst>
              </p:cNvPr>
              <p:cNvSpPr txBox="1"/>
              <p:nvPr/>
            </p:nvSpPr>
            <p:spPr>
              <a:xfrm>
                <a:off x="1057065" y="4195439"/>
                <a:ext cx="3504934"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4.51+6.28</m:t>
                          </m:r>
                        </m:e>
                      </m:d>
                      <m:r>
                        <a:rPr lang="en-US" sz="2000" b="0" i="1" smtClean="0">
                          <a:latin typeface="Cambria Math" panose="02040503050406030204" pitchFamily="18" charset="0"/>
                        </a:rPr>
                        <m:t>=5.4 </m:t>
                      </m:r>
                      <m:r>
                        <a:rPr lang="en-US" sz="2000" b="0" i="1" smtClean="0">
                          <a:latin typeface="Cambria Math" panose="02040503050406030204" pitchFamily="18" charset="0"/>
                        </a:rPr>
                        <m:t>𝑑𝑎𝑦𝑠</m:t>
                      </m:r>
                    </m:oMath>
                  </m:oMathPara>
                </a14:m>
                <a:endParaRPr lang="en-US" sz="2000" dirty="0"/>
              </a:p>
            </p:txBody>
          </p:sp>
        </mc:Choice>
        <mc:Fallback xmlns="">
          <p:sp>
            <p:nvSpPr>
              <p:cNvPr id="6" name="TextBox 5">
                <a:extLst>
                  <a:ext uri="{FF2B5EF4-FFF2-40B4-BE49-F238E27FC236}">
                    <a16:creationId xmlns:a16="http://schemas.microsoft.com/office/drawing/2014/main" id="{D2032355-45D8-7341-8B68-84E696A59ABE}"/>
                  </a:ext>
                </a:extLst>
              </p:cNvPr>
              <p:cNvSpPr txBox="1">
                <a:spLocks noRot="1" noChangeAspect="1" noMove="1" noResize="1" noEditPoints="1" noAdjustHandles="1" noChangeArrowheads="1" noChangeShapeType="1" noTextEdit="1"/>
              </p:cNvSpPr>
              <p:nvPr/>
            </p:nvSpPr>
            <p:spPr>
              <a:xfrm>
                <a:off x="1057065" y="4195439"/>
                <a:ext cx="3504934" cy="576183"/>
              </a:xfrm>
              <a:prstGeom prst="rect">
                <a:avLst/>
              </a:prstGeom>
              <a:blipFill>
                <a:blip r:embed="rId3"/>
                <a:stretch>
                  <a:fillRect r="-1444"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D7C9E2-0D2D-AD41-AA0A-C9417DB371D7}"/>
                  </a:ext>
                </a:extLst>
              </p:cNvPr>
              <p:cNvSpPr txBox="1"/>
              <p:nvPr/>
            </p:nvSpPr>
            <p:spPr>
              <a:xfrm>
                <a:off x="844373" y="4957481"/>
                <a:ext cx="6198876" cy="883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𝑆</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2−1</m:t>
                          </m:r>
                        </m:den>
                      </m:f>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4.51−5.4</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6.28−5.4</m:t>
                                  </m:r>
                                </m:e>
                              </m:d>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1.25</m:t>
                              </m:r>
                            </m:e>
                          </m:d>
                        </m:e>
                        <m:sup>
                          <m:r>
                            <a:rPr lang="en-US" sz="2000" b="0" i="1" smtClean="0">
                              <a:latin typeface="Cambria Math" panose="02040503050406030204" pitchFamily="18" charset="0"/>
                            </a:rPr>
                            <m:t>2</m:t>
                          </m:r>
                        </m:sup>
                      </m:sSup>
                    </m:oMath>
                  </m:oMathPara>
                </a14:m>
                <a:endParaRPr lang="en-US" sz="2000" b="0" dirty="0"/>
              </a:p>
              <a:p>
                <a:endParaRPr lang="en-US" sz="2000" dirty="0"/>
              </a:p>
            </p:txBody>
          </p:sp>
        </mc:Choice>
        <mc:Fallback xmlns="">
          <p:sp>
            <p:nvSpPr>
              <p:cNvPr id="7" name="TextBox 6">
                <a:extLst>
                  <a:ext uri="{FF2B5EF4-FFF2-40B4-BE49-F238E27FC236}">
                    <a16:creationId xmlns:a16="http://schemas.microsoft.com/office/drawing/2014/main" id="{2AD7C9E2-0D2D-AD41-AA0A-C9417DB371D7}"/>
                  </a:ext>
                </a:extLst>
              </p:cNvPr>
              <p:cNvSpPr txBox="1">
                <a:spLocks noRot="1" noChangeAspect="1" noMove="1" noResize="1" noEditPoints="1" noAdjustHandles="1" noChangeArrowheads="1" noChangeShapeType="1" noTextEdit="1"/>
              </p:cNvSpPr>
              <p:nvPr/>
            </p:nvSpPr>
            <p:spPr>
              <a:xfrm>
                <a:off x="844373" y="4957481"/>
                <a:ext cx="6198876" cy="8839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492A0C-14A7-B248-8B47-8375B1468ADD}"/>
                  </a:ext>
                </a:extLst>
              </p:cNvPr>
              <p:cNvSpPr txBox="1"/>
              <p:nvPr/>
            </p:nvSpPr>
            <p:spPr>
              <a:xfrm>
                <a:off x="1057065" y="5881991"/>
                <a:ext cx="4400692" cy="31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0000"/>
                              </a:solidFill>
                              <a:latin typeface="Cambria Math" panose="02040503050406030204" pitchFamily="18" charset="0"/>
                            </a:rPr>
                          </m:ctrlPr>
                        </m:sSubSupPr>
                        <m:e>
                          <m:r>
                            <a:rPr lang="en-US" sz="2000" b="0" i="1" smtClean="0">
                              <a:solidFill>
                                <a:srgbClr val="FF0000"/>
                              </a:solidFill>
                              <a:latin typeface="Cambria Math" panose="02040503050406030204" pitchFamily="18" charset="0"/>
                            </a:rPr>
                            <m:t>𝑆</m:t>
                          </m:r>
                        </m:e>
                        <m:sub>
                          <m:r>
                            <a:rPr lang="en-US" sz="2000" b="0" i="1" smtClean="0">
                              <a:solidFill>
                                <a:srgbClr val="FF0000"/>
                              </a:solidFill>
                              <a:latin typeface="Cambria Math" panose="02040503050406030204" pitchFamily="18" charset="0"/>
                            </a:rPr>
                            <m:t>𝑏𝑒𝑡</m:t>
                          </m:r>
                        </m:sub>
                        <m:sup>
                          <m:r>
                            <a:rPr lang="en-US" sz="2000" b="0" i="1" smtClean="0">
                              <a:solidFill>
                                <a:srgbClr val="FF0000"/>
                              </a:solidFill>
                              <a:latin typeface="Cambria Math" panose="02040503050406030204" pitchFamily="18" charset="0"/>
                            </a:rPr>
                            <m:t>2</m:t>
                          </m:r>
                        </m:sup>
                      </m:sSubSup>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𝑛</m:t>
                      </m:r>
                      <m:sSubSup>
                        <m:sSubSupPr>
                          <m:ctrlPr>
                            <a:rPr lang="en-US" sz="2000" i="1">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𝑆</m:t>
                          </m:r>
                        </m:e>
                        <m:sub>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𝑥</m:t>
                              </m:r>
                            </m:e>
                          </m:acc>
                        </m:sub>
                        <m:sup>
                          <m:r>
                            <a:rPr lang="en-US" sz="2000" i="1">
                              <a:solidFill>
                                <a:srgbClr val="FF0000"/>
                              </a:solidFill>
                              <a:latin typeface="Cambria Math" panose="02040503050406030204" pitchFamily="18" charset="0"/>
                            </a:rPr>
                            <m:t>2</m:t>
                          </m:r>
                        </m:sup>
                      </m:sSubSup>
                      <m:r>
                        <a:rPr lang="en-US" sz="2000" b="0" i="1" smtClean="0">
                          <a:solidFill>
                            <a:srgbClr val="FF0000"/>
                          </a:solidFill>
                          <a:latin typeface="Cambria Math" panose="02040503050406030204" pitchFamily="18" charset="0"/>
                        </a:rPr>
                        <m:t>=36</m:t>
                      </m:r>
                      <m:sSup>
                        <m:sSupPr>
                          <m:ctrlPr>
                            <a:rPr lang="en-US" sz="2000" b="0" i="1" smtClean="0">
                              <a:solidFill>
                                <a:srgbClr val="FF0000"/>
                              </a:solidFill>
                              <a:latin typeface="Cambria Math" panose="02040503050406030204" pitchFamily="18" charset="0"/>
                            </a:rPr>
                          </m:ctrlPr>
                        </m:sSupPr>
                        <m:e>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1.25</m:t>
                              </m:r>
                            </m:e>
                          </m:d>
                        </m:e>
                        <m:sup>
                          <m:r>
                            <a:rPr lang="en-US" sz="2000" b="0" i="1" smtClean="0">
                              <a:solidFill>
                                <a:srgbClr val="FF0000"/>
                              </a:solidFill>
                              <a:latin typeface="Cambria Math" panose="02040503050406030204" pitchFamily="18" charset="0"/>
                            </a:rPr>
                            <m:t>2</m:t>
                          </m:r>
                        </m:sup>
                      </m:sSup>
                      <m:r>
                        <a:rPr lang="en-US" sz="2000" b="0" i="1" smtClean="0">
                          <a:solidFill>
                            <a:srgbClr val="FF0000"/>
                          </a:solidFill>
                          <a:latin typeface="Cambria Math" panose="02040503050406030204" pitchFamily="18" charset="0"/>
                        </a:rPr>
                        <m:t>=56.25 </m:t>
                      </m:r>
                      <m:r>
                        <a:rPr lang="en-US" sz="2000" b="0" i="1" smtClean="0">
                          <a:solidFill>
                            <a:srgbClr val="FF0000"/>
                          </a:solidFill>
                          <a:latin typeface="Cambria Math" panose="02040503050406030204" pitchFamily="18" charset="0"/>
                        </a:rPr>
                        <m:t>𝑑𝑎𝑦</m:t>
                      </m:r>
                      <m:sSup>
                        <m:sSupPr>
                          <m:ctrlPr>
                            <a:rPr lang="en-US" sz="2000" b="0" i="1" smtClean="0">
                              <a:solidFill>
                                <a:srgbClr val="FF0000"/>
                              </a:solidFill>
                              <a:latin typeface="Cambria Math" panose="02040503050406030204" pitchFamily="18" charset="0"/>
                            </a:rPr>
                          </m:ctrlPr>
                        </m:sSupPr>
                        <m:e>
                          <m:r>
                            <a:rPr lang="en-US" sz="2000" b="0" i="1" smtClean="0">
                              <a:solidFill>
                                <a:srgbClr val="FF0000"/>
                              </a:solidFill>
                              <a:latin typeface="Cambria Math" panose="02040503050406030204" pitchFamily="18" charset="0"/>
                            </a:rPr>
                            <m:t>𝑠</m:t>
                          </m:r>
                        </m:e>
                        <m:sup>
                          <m:r>
                            <a:rPr lang="en-US" sz="2000" b="0" i="1" smtClean="0">
                              <a:solidFill>
                                <a:srgbClr val="FF0000"/>
                              </a:solidFill>
                              <a:latin typeface="Cambria Math" panose="02040503050406030204" pitchFamily="18" charset="0"/>
                            </a:rPr>
                            <m:t>2</m:t>
                          </m:r>
                        </m:sup>
                      </m:sSup>
                    </m:oMath>
                  </m:oMathPara>
                </a14:m>
                <a:endParaRPr lang="en-US" sz="2000" dirty="0">
                  <a:solidFill>
                    <a:srgbClr val="FF0000"/>
                  </a:solidFill>
                </a:endParaRPr>
              </a:p>
            </p:txBody>
          </p:sp>
        </mc:Choice>
        <mc:Fallback xmlns="">
          <p:sp>
            <p:nvSpPr>
              <p:cNvPr id="8" name="TextBox 7">
                <a:extLst>
                  <a:ext uri="{FF2B5EF4-FFF2-40B4-BE49-F238E27FC236}">
                    <a16:creationId xmlns:a16="http://schemas.microsoft.com/office/drawing/2014/main" id="{41492A0C-14A7-B248-8B47-8375B1468ADD}"/>
                  </a:ext>
                </a:extLst>
              </p:cNvPr>
              <p:cNvSpPr txBox="1">
                <a:spLocks noRot="1" noChangeAspect="1" noMove="1" noResize="1" noEditPoints="1" noAdjustHandles="1" noChangeArrowheads="1" noChangeShapeType="1" noTextEdit="1"/>
              </p:cNvSpPr>
              <p:nvPr/>
            </p:nvSpPr>
            <p:spPr>
              <a:xfrm>
                <a:off x="1057065" y="5881991"/>
                <a:ext cx="4400692" cy="319959"/>
              </a:xfrm>
              <a:prstGeom prst="rect">
                <a:avLst/>
              </a:prstGeom>
              <a:blipFill>
                <a:blip r:embed="rId5"/>
                <a:stretch>
                  <a:fillRect l="-287" b="-3461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3083703-D066-8C4F-813B-9375D5FC34E4}"/>
              </a:ext>
            </a:extLst>
          </p:cNvPr>
          <p:cNvPicPr>
            <a:picLocks noChangeAspect="1"/>
          </p:cNvPicPr>
          <p:nvPr/>
        </p:nvPicPr>
        <p:blipFill>
          <a:blip r:embed="rId6"/>
          <a:stretch>
            <a:fillRect/>
          </a:stretch>
        </p:blipFill>
        <p:spPr>
          <a:xfrm>
            <a:off x="1642432" y="2438699"/>
            <a:ext cx="5467149" cy="1572821"/>
          </a:xfrm>
          <a:prstGeom prst="rect">
            <a:avLst/>
          </a:prstGeom>
        </p:spPr>
      </p:pic>
      <p:graphicFrame>
        <p:nvGraphicFramePr>
          <p:cNvPr id="10" name="Object 9">
            <a:extLst>
              <a:ext uri="{FF2B5EF4-FFF2-40B4-BE49-F238E27FC236}">
                <a16:creationId xmlns:a16="http://schemas.microsoft.com/office/drawing/2014/main" id="{AC0FCFEB-7ED4-7D4F-A2DE-A53873144E51}"/>
              </a:ext>
            </a:extLst>
          </p:cNvPr>
          <p:cNvGraphicFramePr>
            <a:graphicFrameLocks noChangeAspect="1"/>
          </p:cNvGraphicFramePr>
          <p:nvPr>
            <p:extLst>
              <p:ext uri="{D42A27DB-BD31-4B8C-83A1-F6EECF244321}">
                <p14:modId xmlns:p14="http://schemas.microsoft.com/office/powerpoint/2010/main" val="2486734006"/>
              </p:ext>
            </p:extLst>
          </p:nvPr>
        </p:nvGraphicFramePr>
        <p:xfrm>
          <a:off x="637273" y="1366858"/>
          <a:ext cx="1201152" cy="1010970"/>
        </p:xfrm>
        <a:graphic>
          <a:graphicData uri="http://schemas.openxmlformats.org/presentationml/2006/ole">
            <mc:AlternateContent xmlns:mc="http://schemas.openxmlformats.org/markup-compatibility/2006">
              <mc:Choice xmlns:v="urn:schemas-microsoft-com:vml" Requires="v">
                <p:oleObj spid="_x0000_s9279" name="Equation" r:id="rId7" imgW="546260" imgH="457398" progId="Equation.DSMT4">
                  <p:embed/>
                </p:oleObj>
              </mc:Choice>
              <mc:Fallback>
                <p:oleObj name="Equation" r:id="rId7" imgW="546260" imgH="457398" progId="Equation.DSMT4">
                  <p:embed/>
                  <p:pic>
                    <p:nvPicPr>
                      <p:cNvPr id="7" name="Object 6">
                        <a:extLst>
                          <a:ext uri="{FF2B5EF4-FFF2-40B4-BE49-F238E27FC236}">
                            <a16:creationId xmlns:a16="http://schemas.microsoft.com/office/drawing/2014/main" id="{BE0BBEDC-1B27-DF44-8091-9850B472EF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73" y="1366858"/>
                        <a:ext cx="1201152" cy="101097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Oval 10">
            <a:extLst>
              <a:ext uri="{FF2B5EF4-FFF2-40B4-BE49-F238E27FC236}">
                <a16:creationId xmlns:a16="http://schemas.microsoft.com/office/drawing/2014/main" id="{2F505DA8-BAB3-1846-998B-AFF42A054D1D}"/>
              </a:ext>
            </a:extLst>
          </p:cNvPr>
          <p:cNvSpPr/>
          <p:nvPr/>
        </p:nvSpPr>
        <p:spPr>
          <a:xfrm>
            <a:off x="1172569" y="1215113"/>
            <a:ext cx="781360" cy="719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215;p15">
            <a:extLst>
              <a:ext uri="{FF2B5EF4-FFF2-40B4-BE49-F238E27FC236}">
                <a16:creationId xmlns:a16="http://schemas.microsoft.com/office/drawing/2014/main" id="{35F9D7B5-2C41-ED4C-95E8-DCDC469D4B35}"/>
              </a:ext>
            </a:extLst>
          </p:cNvPr>
          <p:cNvPicPr preferRelativeResize="0"/>
          <p:nvPr/>
        </p:nvPicPr>
        <p:blipFill rotWithShape="1">
          <a:blip r:embed="rId9">
            <a:alphaModFix/>
          </a:blip>
          <a:srcRect t="23117" b="50378"/>
          <a:stretch/>
        </p:blipFill>
        <p:spPr>
          <a:xfrm>
            <a:off x="2809532" y="1117159"/>
            <a:ext cx="4951104" cy="1387125"/>
          </a:xfrm>
          <a:prstGeom prst="rect">
            <a:avLst/>
          </a:prstGeom>
          <a:noFill/>
          <a:ln>
            <a:noFill/>
          </a:ln>
        </p:spPr>
      </p:pic>
    </p:spTree>
    <p:extLst>
      <p:ext uri="{BB962C8B-B14F-4D97-AF65-F5344CB8AC3E}">
        <p14:creationId xmlns:p14="http://schemas.microsoft.com/office/powerpoint/2010/main" val="1389358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a:t>Evaluate F-value using the F-table</a:t>
            </a:r>
            <a:endParaRPr sz="4000"/>
          </a:p>
        </p:txBody>
      </p:sp>
      <p:sp>
        <p:nvSpPr>
          <p:cNvPr id="233" name="Google Shape;233;p1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
        <p:nvSpPr>
          <p:cNvPr id="234" name="Google Shape;234;p16"/>
          <p:cNvSpPr txBox="1"/>
          <p:nvPr/>
        </p:nvSpPr>
        <p:spPr>
          <a:xfrm>
            <a:off x="1043050" y="3731750"/>
            <a:ext cx="73398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The F-value is associated with the numerator and the denominator.</a:t>
            </a:r>
            <a:endParaRPr sz="1800" b="0" i="0" u="none" strike="noStrike" cap="none">
              <a:solidFill>
                <a:srgbClr val="000000"/>
              </a:solidFill>
              <a:latin typeface="Arial"/>
              <a:ea typeface="Arial"/>
              <a:cs typeface="Arial"/>
              <a:sym typeface="Arial"/>
            </a:endParaRPr>
          </a:p>
        </p:txBody>
      </p:sp>
      <p:sp>
        <p:nvSpPr>
          <p:cNvPr id="235" name="Google Shape;235;p16"/>
          <p:cNvSpPr txBox="1"/>
          <p:nvPr/>
        </p:nvSpPr>
        <p:spPr>
          <a:xfrm>
            <a:off x="661300" y="4435950"/>
            <a:ext cx="3425100" cy="163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t>v</a:t>
            </a:r>
            <a:r>
              <a:rPr lang="en-US" sz="1800" baseline="-25000" dirty="0" err="1"/>
              <a:t>n</a:t>
            </a:r>
            <a:r>
              <a:rPr lang="en-US" sz="1800" b="0" i="0" u="none" strike="noStrike" cap="none" dirty="0">
                <a:solidFill>
                  <a:srgbClr val="000000"/>
                </a:solidFill>
                <a:latin typeface="Arial"/>
                <a:ea typeface="Arial"/>
                <a:cs typeface="Arial"/>
                <a:sym typeface="Arial"/>
              </a:rPr>
              <a:t>= m-1 = 2-1=1</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err="1"/>
              <a:t>v</a:t>
            </a:r>
            <a:r>
              <a:rPr lang="en-US" sz="1800" baseline="-25000" dirty="0" err="1"/>
              <a:t>d</a:t>
            </a:r>
            <a:r>
              <a:rPr lang="en-US" sz="1800" b="0" i="0" u="none" strike="noStrike" cap="none" dirty="0">
                <a:solidFill>
                  <a:srgbClr val="000000"/>
                </a:solidFill>
                <a:latin typeface="Arial"/>
                <a:ea typeface="Arial"/>
                <a:cs typeface="Arial"/>
                <a:sym typeface="Arial"/>
              </a:rPr>
              <a:t>= m(n-1) = 2(35) = 70</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t>m</a:t>
            </a:r>
            <a:r>
              <a:rPr lang="en-US" sz="1800" b="0" i="0" u="none" strike="noStrike" cap="none" dirty="0">
                <a:solidFill>
                  <a:srgbClr val="000000"/>
                </a:solidFill>
                <a:latin typeface="Arial"/>
                <a:ea typeface="Arial"/>
                <a:cs typeface="Arial"/>
                <a:sym typeface="Arial"/>
              </a:rPr>
              <a:t> = #</a:t>
            </a:r>
            <a:r>
              <a:rPr lang="en-US" sz="1800" dirty="0"/>
              <a:t> of treatment groups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t>n </a:t>
            </a:r>
            <a:r>
              <a:rPr lang="en-US" sz="1800" b="0" i="0" u="none" strike="noStrike" cap="none" dirty="0">
                <a:solidFill>
                  <a:srgbClr val="000000"/>
                </a:solidFill>
                <a:latin typeface="Arial"/>
                <a:ea typeface="Arial"/>
                <a:cs typeface="Arial"/>
                <a:sym typeface="Arial"/>
              </a:rPr>
              <a:t>= #</a:t>
            </a:r>
            <a:r>
              <a:rPr lang="en-US" sz="1800" dirty="0"/>
              <a:t> of subjects per group</a:t>
            </a:r>
            <a:endParaRPr sz="1800" b="0" i="0" u="none" strike="noStrike" cap="none" dirty="0">
              <a:solidFill>
                <a:srgbClr val="000000"/>
              </a:solidFill>
              <a:latin typeface="Arial"/>
              <a:ea typeface="Arial"/>
              <a:cs typeface="Arial"/>
              <a:sym typeface="Arial"/>
            </a:endParaRPr>
          </a:p>
        </p:txBody>
      </p:sp>
      <p:sp>
        <p:nvSpPr>
          <p:cNvPr id="236" name="Google Shape;236;p16"/>
          <p:cNvSpPr txBox="1"/>
          <p:nvPr/>
        </p:nvSpPr>
        <p:spPr>
          <a:xfrm>
            <a:off x="3619900" y="4354650"/>
            <a:ext cx="5344200" cy="1632300"/>
          </a:xfrm>
          <a:prstGeom prst="rect">
            <a:avLst/>
          </a:prstGeom>
          <a:noFill/>
          <a:ln>
            <a:noFill/>
          </a:ln>
        </p:spPr>
        <p:txBody>
          <a:bodyPr spcFirstLastPara="1" wrap="square" lIns="91425" tIns="91425" rIns="91425" bIns="91425" anchor="t" anchorCtr="0">
            <a:noAutofit/>
          </a:bodyPr>
          <a:lstStyle/>
          <a:p>
            <a:pPr lvl="0">
              <a:buSzPts val="1800"/>
            </a:pPr>
            <a:r>
              <a:rPr lang="en-US" sz="1800" b="0" i="0" u="none" strike="noStrike" cap="none" dirty="0">
                <a:solidFill>
                  <a:srgbClr val="000000"/>
                </a:solidFill>
                <a:latin typeface="Arial"/>
                <a:ea typeface="Arial"/>
                <a:cs typeface="Arial"/>
                <a:sym typeface="Arial"/>
              </a:rPr>
              <a:t>We use </a:t>
            </a:r>
            <a:r>
              <a:rPr lang="en-US" sz="1800" dirty="0" err="1"/>
              <a:t>v</a:t>
            </a:r>
            <a:r>
              <a:rPr lang="en-US" sz="1800" baseline="-25000" dirty="0" err="1"/>
              <a:t>n</a:t>
            </a:r>
            <a:r>
              <a:rPr lang="en-US" sz="1800" baseline="-25000" dirty="0"/>
              <a:t> </a:t>
            </a:r>
            <a:r>
              <a:rPr lang="en-US" sz="1800" b="0" i="0" u="none" strike="noStrike" cap="none" dirty="0">
                <a:solidFill>
                  <a:srgbClr val="000000"/>
                </a:solidFill>
                <a:latin typeface="Arial"/>
                <a:ea typeface="Arial"/>
                <a:cs typeface="Arial"/>
                <a:sym typeface="Arial"/>
              </a:rPr>
              <a:t>and </a:t>
            </a:r>
            <a:r>
              <a:rPr lang="en-US" sz="1800" dirty="0" err="1"/>
              <a:t>v</a:t>
            </a:r>
            <a:r>
              <a:rPr lang="en-US" sz="1800" baseline="-25000" dirty="0" err="1"/>
              <a:t>d</a:t>
            </a:r>
            <a:r>
              <a:rPr lang="en-US" sz="1800" baseline="-25000" dirty="0"/>
              <a:t> </a:t>
            </a:r>
            <a:r>
              <a:rPr lang="en-US" sz="1800" b="0" i="0" u="none" strike="noStrike" cap="none" dirty="0">
                <a:solidFill>
                  <a:srgbClr val="000000"/>
                </a:solidFill>
                <a:latin typeface="Arial"/>
                <a:ea typeface="Arial"/>
                <a:cs typeface="Arial"/>
                <a:sym typeface="Arial"/>
              </a:rPr>
              <a:t>and the F-table to find how improbable or probable our calculated F-value is.</a:t>
            </a:r>
            <a:endParaRPr sz="1800" b="0" i="0" u="none" strike="noStrike" cap="none" dirty="0">
              <a:solidFill>
                <a:srgbClr val="000000"/>
              </a:solidFill>
              <a:latin typeface="Arial"/>
              <a:ea typeface="Arial"/>
              <a:cs typeface="Arial"/>
              <a:sym typeface="Arial"/>
            </a:endParaRPr>
          </a:p>
          <a:p>
            <a:pPr lvl="0">
              <a:buSzPts val="1800"/>
            </a:pPr>
            <a:br>
              <a:rPr lang="en-US" sz="1800" b="0" i="0" u="none" strike="noStrike" cap="none" dirty="0">
                <a:solidFill>
                  <a:srgbClr val="000000"/>
                </a:solidFill>
                <a:latin typeface="Arial"/>
                <a:ea typeface="Arial"/>
                <a:cs typeface="Arial"/>
                <a:sym typeface="Arial"/>
              </a:rPr>
            </a:br>
            <a:r>
              <a:rPr lang="en-US" sz="1800" b="1" i="0" u="none" strike="noStrike" cap="none" dirty="0">
                <a:solidFill>
                  <a:srgbClr val="000000"/>
                </a:solidFill>
                <a:latin typeface="Arial"/>
                <a:ea typeface="Arial"/>
                <a:cs typeface="Arial"/>
                <a:sym typeface="Arial"/>
              </a:rPr>
              <a:t>The table indicates that the probability of the F-value being larger than </a:t>
            </a:r>
            <a:r>
              <a:rPr lang="en-US" sz="1800" b="1" dirty="0"/>
              <a:t>10.84</a:t>
            </a:r>
            <a:r>
              <a:rPr lang="en-US" sz="1800" b="1" i="0" u="none" strike="noStrike" cap="none" dirty="0">
                <a:solidFill>
                  <a:srgbClr val="000000"/>
                </a:solidFill>
                <a:latin typeface="Arial"/>
                <a:ea typeface="Arial"/>
                <a:cs typeface="Arial"/>
                <a:sym typeface="Arial"/>
              </a:rPr>
              <a:t> is low.</a:t>
            </a:r>
            <a:endParaRPr sz="1800" b="1" i="0" u="none" strike="noStrike" cap="none" dirty="0">
              <a:solidFill>
                <a:srgbClr val="000000"/>
              </a:solidFill>
              <a:latin typeface="Arial"/>
              <a:ea typeface="Arial"/>
              <a:cs typeface="Arial"/>
              <a:sym typeface="Arial"/>
            </a:endParaRPr>
          </a:p>
        </p:txBody>
      </p:sp>
      <p:pic>
        <p:nvPicPr>
          <p:cNvPr id="238" name="Google Shape;238;p16"/>
          <p:cNvPicPr preferRelativeResize="0"/>
          <p:nvPr/>
        </p:nvPicPr>
        <p:blipFill>
          <a:blip r:embed="rId3">
            <a:alphaModFix/>
          </a:blip>
          <a:stretch>
            <a:fillRect/>
          </a:stretch>
        </p:blipFill>
        <p:spPr>
          <a:xfrm>
            <a:off x="1298450" y="1708175"/>
            <a:ext cx="2321439" cy="1926300"/>
          </a:xfrm>
          <a:prstGeom prst="rect">
            <a:avLst/>
          </a:prstGeom>
          <a:noFill/>
          <a:ln>
            <a:noFill/>
          </a:ln>
        </p:spPr>
      </p:pic>
      <p:sp>
        <p:nvSpPr>
          <p:cNvPr id="239" name="Google Shape;239;p16"/>
          <p:cNvSpPr txBox="1"/>
          <p:nvPr/>
        </p:nvSpPr>
        <p:spPr>
          <a:xfrm>
            <a:off x="3716875" y="2318425"/>
            <a:ext cx="4790100" cy="14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 56.25 / 5.19 = 10.84</a:t>
            </a:r>
            <a:endParaRPr sz="3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7"/>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pic>
        <p:nvPicPr>
          <p:cNvPr id="246" name="Google Shape;246;p17"/>
          <p:cNvPicPr preferRelativeResize="0"/>
          <p:nvPr/>
        </p:nvPicPr>
        <p:blipFill rotWithShape="1">
          <a:blip r:embed="rId3">
            <a:alphaModFix/>
          </a:blip>
          <a:srcRect t="10193" b="9356"/>
          <a:stretch/>
        </p:blipFill>
        <p:spPr>
          <a:xfrm>
            <a:off x="777088" y="1238312"/>
            <a:ext cx="7589827" cy="4579788"/>
          </a:xfrm>
          <a:prstGeom prst="rect">
            <a:avLst/>
          </a:prstGeom>
          <a:noFill/>
          <a:ln>
            <a:noFill/>
          </a:ln>
        </p:spPr>
      </p:pic>
      <p:sp>
        <p:nvSpPr>
          <p:cNvPr id="247" name="Google Shape;247;p17"/>
          <p:cNvSpPr/>
          <p:nvPr/>
        </p:nvSpPr>
        <p:spPr>
          <a:xfrm>
            <a:off x="974050" y="4054250"/>
            <a:ext cx="592200" cy="329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48" name="Google Shape;248;p17"/>
          <p:cNvSpPr txBox="1">
            <a:spLocks noGrp="1"/>
          </p:cNvSpPr>
          <p:nvPr>
            <p:ph type="title"/>
          </p:nvPr>
        </p:nvSpPr>
        <p:spPr>
          <a:xfrm>
            <a:off x="457200" y="122238"/>
            <a:ext cx="8229600" cy="1143000"/>
          </a:xfrm>
          <a:prstGeom prst="rect">
            <a:avLst/>
          </a:prstGeom>
          <a:noFill/>
          <a:ln>
            <a:noFill/>
          </a:ln>
        </p:spPr>
        <p:txBody>
          <a:bodyPr spcFirstLastPara="1" wrap="square" lIns="91425" tIns="45700" rIns="91425" bIns="45700" anchor="ctr" anchorCtr="0">
            <a:noAutofit/>
          </a:bodyPr>
          <a:lstStyle/>
          <a:p>
            <a:pPr lvl="0"/>
            <a:r>
              <a:rPr lang="en-US" sz="4000" dirty="0"/>
              <a:t>F=10.84, </a:t>
            </a:r>
            <a:r>
              <a:rPr lang="en-US" sz="4000" dirty="0" err="1"/>
              <a:t>v</a:t>
            </a:r>
            <a:r>
              <a:rPr lang="en-US" sz="4000" baseline="-25000" dirty="0" err="1"/>
              <a:t>n</a:t>
            </a:r>
            <a:r>
              <a:rPr lang="en-US" sz="4000" baseline="-25000" dirty="0"/>
              <a:t> </a:t>
            </a:r>
            <a:r>
              <a:rPr lang="en-US" sz="4000" dirty="0"/>
              <a:t>=1, </a:t>
            </a:r>
            <a:r>
              <a:rPr lang="en-US" sz="4000" dirty="0" err="1"/>
              <a:t>v</a:t>
            </a:r>
            <a:r>
              <a:rPr lang="en-US" sz="4000" baseline="-25000" dirty="0" err="1"/>
              <a:t>d</a:t>
            </a:r>
            <a:r>
              <a:rPr lang="en-US" sz="4000" baseline="-25000" dirty="0"/>
              <a:t> </a:t>
            </a:r>
            <a:r>
              <a:rPr lang="en-US" sz="4000" dirty="0"/>
              <a:t>=70</a:t>
            </a:r>
            <a:endParaRPr sz="4000" dirty="0"/>
          </a:p>
        </p:txBody>
      </p:sp>
      <p:sp>
        <p:nvSpPr>
          <p:cNvPr id="249" name="Google Shape;249;p17"/>
          <p:cNvSpPr txBox="1"/>
          <p:nvPr/>
        </p:nvSpPr>
        <p:spPr>
          <a:xfrm>
            <a:off x="902088" y="5818100"/>
            <a:ext cx="73398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The probability of F being equal to 7.01 or larger than </a:t>
            </a:r>
            <a:r>
              <a:rPr lang="en-US" sz="1800" b="1" i="0" u="none" strike="noStrike" cap="none" dirty="0">
                <a:solidFill>
                  <a:srgbClr val="000000"/>
                </a:solidFill>
                <a:latin typeface="Arial"/>
                <a:ea typeface="Arial"/>
                <a:cs typeface="Arial"/>
                <a:sym typeface="Arial"/>
              </a:rPr>
              <a:t>7.01</a:t>
            </a:r>
            <a:r>
              <a:rPr lang="en-US" sz="1800" b="0" i="0" u="none" strike="noStrike" cap="none" dirty="0">
                <a:solidFill>
                  <a:srgbClr val="000000"/>
                </a:solidFill>
                <a:latin typeface="Arial"/>
                <a:ea typeface="Arial"/>
                <a:cs typeface="Arial"/>
                <a:sym typeface="Arial"/>
              </a:rPr>
              <a:t> is less than </a:t>
            </a:r>
            <a:r>
              <a:rPr lang="en-US" sz="1800" b="0" i="0" u="none" strike="noStrike" cap="none" dirty="0">
                <a:solidFill>
                  <a:srgbClr val="FF0000"/>
                </a:solidFill>
                <a:latin typeface="Arial"/>
                <a:ea typeface="Arial"/>
                <a:cs typeface="Arial"/>
                <a:sym typeface="Arial"/>
              </a:rPr>
              <a:t>0.01</a:t>
            </a:r>
            <a:endParaRPr sz="1800" b="0" i="0" u="none" strike="noStrike" cap="none" dirty="0">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dirty="0"/>
              <a:t>Conclusion: H0 is rejected</a:t>
            </a:r>
            <a:endParaRPr sz="3200" dirty="0"/>
          </a:p>
        </p:txBody>
      </p:sp>
      <p:sp>
        <p:nvSpPr>
          <p:cNvPr id="256" name="Google Shape;256;p1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400" dirty="0"/>
              <a:t>The table indicates that there is less than a 1 percent chance of F exceeding 7.01 if the individuals truly were drawn from the same population, we therefore conclude that the value of F associated with our observations is “big” and we reject the null hypothesis: </a:t>
            </a:r>
            <a:endParaRPr dirty="0"/>
          </a:p>
          <a:p>
            <a:pPr marL="0" lvl="0" indent="0" algn="l" rtl="0">
              <a:lnSpc>
                <a:spcPct val="100000"/>
              </a:lnSpc>
              <a:spcBef>
                <a:spcPts val="360"/>
              </a:spcBef>
              <a:spcAft>
                <a:spcPts val="0"/>
              </a:spcAft>
              <a:buSzPts val="1800"/>
              <a:buNone/>
            </a:pPr>
            <a:endParaRPr sz="2400" dirty="0"/>
          </a:p>
          <a:p>
            <a:pPr marL="0" lvl="0" indent="0" algn="l" rtl="0">
              <a:lnSpc>
                <a:spcPct val="100000"/>
              </a:lnSpc>
              <a:spcBef>
                <a:spcPts val="360"/>
              </a:spcBef>
              <a:spcAft>
                <a:spcPts val="0"/>
              </a:spcAft>
              <a:buSzPts val="1800"/>
              <a:buNone/>
            </a:pPr>
            <a:r>
              <a:rPr lang="en-US" sz="2400" b="1" dirty="0"/>
              <a:t>Conclusion</a:t>
            </a:r>
            <a:r>
              <a:rPr lang="en-US" sz="2400" dirty="0"/>
              <a:t>: Reject H0 with P &lt; 0.01. There </a:t>
            </a:r>
            <a:r>
              <a:rPr lang="en-US" sz="2400" u="sng" dirty="0"/>
              <a:t>is</a:t>
            </a:r>
            <a:r>
              <a:rPr lang="en-US" sz="2400" dirty="0"/>
              <a:t> a difference in </a:t>
            </a:r>
            <a:r>
              <a:rPr lang="en-US" sz="2400" dirty="0" err="1"/>
              <a:t>LoS</a:t>
            </a:r>
            <a:r>
              <a:rPr lang="en-US" sz="2400" dirty="0"/>
              <a:t> between the properly and improperly treated patients.</a:t>
            </a:r>
            <a:endParaRPr sz="2400" dirty="0"/>
          </a:p>
        </p:txBody>
      </p:sp>
      <p:sp>
        <p:nvSpPr>
          <p:cNvPr id="257" name="Google Shape;257;p18"/>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a:t>In-class exercise : ANOVA (by-hand)</a:t>
            </a:r>
            <a:endParaRPr sz="3200"/>
          </a:p>
        </p:txBody>
      </p:sp>
      <p:sp>
        <p:nvSpPr>
          <p:cNvPr id="264" name="Google Shape;264;p19"/>
          <p:cNvSpPr txBox="1">
            <a:spLocks noGrp="1"/>
          </p:cNvSpPr>
          <p:nvPr>
            <p:ph type="body" idx="1"/>
          </p:nvPr>
        </p:nvSpPr>
        <p:spPr>
          <a:xfrm>
            <a:off x="530700" y="1264125"/>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400"/>
              <a:t>Load “clinicaltrial.Rdata ”</a:t>
            </a:r>
            <a:endParaRPr sz="2400"/>
          </a:p>
        </p:txBody>
      </p:sp>
      <p:sp>
        <p:nvSpPr>
          <p:cNvPr id="265" name="Google Shape;265;p19"/>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pic>
        <p:nvPicPr>
          <p:cNvPr id="266" name="Google Shape;266;p19"/>
          <p:cNvPicPr preferRelativeResize="0"/>
          <p:nvPr/>
        </p:nvPicPr>
        <p:blipFill rotWithShape="1">
          <a:blip r:embed="rId3">
            <a:alphaModFix/>
          </a:blip>
          <a:srcRect/>
          <a:stretch/>
        </p:blipFill>
        <p:spPr>
          <a:xfrm>
            <a:off x="530700" y="1897702"/>
            <a:ext cx="7466149" cy="1991350"/>
          </a:xfrm>
          <a:prstGeom prst="rect">
            <a:avLst/>
          </a:prstGeom>
          <a:noFill/>
          <a:ln>
            <a:noFill/>
          </a:ln>
        </p:spPr>
      </p:pic>
      <p:pic>
        <p:nvPicPr>
          <p:cNvPr id="267" name="Google Shape;267;p19"/>
          <p:cNvPicPr preferRelativeResize="0"/>
          <p:nvPr/>
        </p:nvPicPr>
        <p:blipFill rotWithShape="1">
          <a:blip r:embed="rId4">
            <a:alphaModFix/>
          </a:blip>
          <a:srcRect/>
          <a:stretch/>
        </p:blipFill>
        <p:spPr>
          <a:xfrm>
            <a:off x="5503201" y="2347225"/>
            <a:ext cx="2569574" cy="3665449"/>
          </a:xfrm>
          <a:prstGeom prst="rect">
            <a:avLst/>
          </a:prstGeom>
          <a:noFill/>
          <a:ln>
            <a:noFill/>
          </a:ln>
        </p:spPr>
      </p:pic>
      <p:sp>
        <p:nvSpPr>
          <p:cNvPr id="268" name="Google Shape;268;p19"/>
          <p:cNvSpPr txBox="1"/>
          <p:nvPr/>
        </p:nvSpPr>
        <p:spPr>
          <a:xfrm>
            <a:off x="530700" y="4180075"/>
            <a:ext cx="4379400" cy="1512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Three different drugs : placebo, anxifree, joyzepam</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Some patients undergo cognitive behavioral therapy (CBT) </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mood is assessed on a scale ranging from -5 to +5.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pic>
        <p:nvPicPr>
          <p:cNvPr id="274" name="Google Shape;274;p20"/>
          <p:cNvPicPr preferRelativeResize="0"/>
          <p:nvPr/>
        </p:nvPicPr>
        <p:blipFill rotWithShape="1">
          <a:blip r:embed="rId3">
            <a:alphaModFix/>
          </a:blip>
          <a:srcRect t="18685"/>
          <a:stretch/>
        </p:blipFill>
        <p:spPr>
          <a:xfrm>
            <a:off x="1621150" y="1217000"/>
            <a:ext cx="5097051" cy="3230925"/>
          </a:xfrm>
          <a:prstGeom prst="rect">
            <a:avLst/>
          </a:prstGeom>
          <a:noFill/>
          <a:ln>
            <a:noFill/>
          </a:ln>
        </p:spPr>
      </p:pic>
      <p:pic>
        <p:nvPicPr>
          <p:cNvPr id="275" name="Google Shape;275;p20"/>
          <p:cNvPicPr preferRelativeResize="0"/>
          <p:nvPr/>
        </p:nvPicPr>
        <p:blipFill rotWithShape="1">
          <a:blip r:embed="rId4">
            <a:alphaModFix/>
          </a:blip>
          <a:srcRect/>
          <a:stretch/>
        </p:blipFill>
        <p:spPr>
          <a:xfrm>
            <a:off x="967775" y="4628199"/>
            <a:ext cx="6760800" cy="1753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a:t>In-class exercise: </a:t>
            </a:r>
            <a:r>
              <a:rPr lang="en-US" sz="2800">
                <a:solidFill>
                  <a:schemeClr val="dk1"/>
                </a:solidFill>
              </a:rPr>
              <a:t>Use ANOVA to test whether the effect of drug is associated with mood.gain</a:t>
            </a:r>
            <a:endParaRPr sz="2800">
              <a:solidFill>
                <a:schemeClr val="dk1"/>
              </a:solidFill>
            </a:endParaRPr>
          </a:p>
          <a:p>
            <a:pPr marL="0" lvl="0" indent="0" algn="ctr" rtl="0">
              <a:lnSpc>
                <a:spcPct val="100000"/>
              </a:lnSpc>
              <a:spcBef>
                <a:spcPts val="0"/>
              </a:spcBef>
              <a:spcAft>
                <a:spcPts val="0"/>
              </a:spcAft>
              <a:buSzPts val="1400"/>
              <a:buNone/>
            </a:pPr>
            <a:endParaRPr sz="2800"/>
          </a:p>
        </p:txBody>
      </p:sp>
      <p:sp>
        <p:nvSpPr>
          <p:cNvPr id="282" name="Google Shape;282;p21"/>
          <p:cNvSpPr txBox="1">
            <a:spLocks noGrp="1"/>
          </p:cNvSpPr>
          <p:nvPr>
            <p:ph type="body" idx="1"/>
          </p:nvPr>
        </p:nvSpPr>
        <p:spPr>
          <a:xfrm>
            <a:off x="457200" y="141765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800"/>
              <a:buNone/>
            </a:pPr>
            <a:r>
              <a:rPr lang="en-US" sz="2200"/>
              <a:t>We’re really interested in the effect of </a:t>
            </a:r>
            <a:r>
              <a:rPr lang="en-US" sz="2200">
                <a:solidFill>
                  <a:srgbClr val="000080"/>
                </a:solidFill>
              </a:rPr>
              <a:t>drug </a:t>
            </a:r>
            <a:r>
              <a:rPr lang="en-US" sz="2200"/>
              <a:t>on </a:t>
            </a:r>
            <a:r>
              <a:rPr lang="en-US" sz="2200">
                <a:solidFill>
                  <a:srgbClr val="000080"/>
                </a:solidFill>
              </a:rPr>
              <a:t>mood.gain</a:t>
            </a:r>
            <a:r>
              <a:rPr lang="en-US" sz="2200"/>
              <a:t>.</a:t>
            </a:r>
            <a:endParaRPr sz="2200"/>
          </a:p>
          <a:p>
            <a:pPr marL="0" lvl="0" indent="0" algn="l" rtl="0">
              <a:lnSpc>
                <a:spcPct val="115000"/>
              </a:lnSpc>
              <a:spcBef>
                <a:spcPts val="1200"/>
              </a:spcBef>
              <a:spcAft>
                <a:spcPts val="0"/>
              </a:spcAft>
              <a:buSzPts val="1800"/>
              <a:buNone/>
            </a:pPr>
            <a:endParaRPr sz="2200"/>
          </a:p>
          <a:p>
            <a:pPr marL="0" lvl="0" indent="0" algn="l" rtl="0">
              <a:lnSpc>
                <a:spcPct val="100000"/>
              </a:lnSpc>
              <a:spcBef>
                <a:spcPts val="1200"/>
              </a:spcBef>
              <a:spcAft>
                <a:spcPts val="0"/>
              </a:spcAft>
              <a:buSzPts val="1800"/>
              <a:buNone/>
            </a:pPr>
            <a:endParaRPr/>
          </a:p>
        </p:txBody>
      </p:sp>
      <p:sp>
        <p:nvSpPr>
          <p:cNvPr id="283" name="Google Shape;283;p21"/>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
        <p:nvSpPr>
          <p:cNvPr id="284" name="Google Shape;284;p21"/>
          <p:cNvSpPr txBox="1"/>
          <p:nvPr/>
        </p:nvSpPr>
        <p:spPr>
          <a:xfrm>
            <a:off x="545675" y="2272625"/>
            <a:ext cx="7488600" cy="397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Grouping variable </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Outcome variable</a:t>
            </a:r>
            <a:r>
              <a:rPr lang="en-US" sz="1800" b="0" i="0" u="none" strike="noStrike" cap="none">
                <a:solidFill>
                  <a:srgbClr val="000000"/>
                </a:solidFill>
                <a:latin typeface="Arial"/>
                <a:ea typeface="Arial"/>
                <a:cs typeface="Arial"/>
                <a:sym typeface="Arial"/>
              </a:rPr>
              <a:t> : ?</a:t>
            </a:r>
            <a:endParaRPr sz="18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Null hypothesis (H0)</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Alternative hypothesis (H1)</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285" name="Google Shape;285;p21"/>
          <p:cNvSpPr txBox="1"/>
          <p:nvPr/>
        </p:nvSpPr>
        <p:spPr>
          <a:xfrm>
            <a:off x="592350" y="4768050"/>
            <a:ext cx="8229600" cy="1554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Hints: </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Calculate F-value, </a:t>
            </a:r>
            <a:r>
              <a:rPr lang="en-US" sz="1800"/>
              <a:t>DF</a:t>
            </a:r>
            <a:r>
              <a:rPr lang="en-US" sz="1800" b="0" i="0" u="none" strike="noStrike" cap="none">
                <a:solidFill>
                  <a:srgbClr val="000000"/>
                </a:solidFill>
                <a:latin typeface="Arial"/>
                <a:ea typeface="Arial"/>
                <a:cs typeface="Arial"/>
                <a:sym typeface="Arial"/>
              </a:rPr>
              <a:t>_bet and </a:t>
            </a:r>
            <a:r>
              <a:rPr lang="en-US" sz="1800"/>
              <a:t>DF</a:t>
            </a:r>
            <a:r>
              <a:rPr lang="en-US" sz="1800" b="0" i="0" u="none" strike="noStrike" cap="none">
                <a:solidFill>
                  <a:srgbClr val="000000"/>
                </a:solidFill>
                <a:latin typeface="Arial"/>
                <a:ea typeface="Arial"/>
                <a:cs typeface="Arial"/>
                <a:sym typeface="Arial"/>
              </a:rPr>
              <a:t>_wit </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Use the F-table to assess the null hypothesis. </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What’s the p-value?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err="1"/>
              <a:t>pnorm</a:t>
            </a:r>
            <a:r>
              <a:rPr lang="en-US" dirty="0"/>
              <a:t>()</a:t>
            </a:r>
            <a:endParaRPr dirty="0"/>
          </a:p>
        </p:txBody>
      </p:sp>
      <p:sp>
        <p:nvSpPr>
          <p:cNvPr id="114" name="Google Shape;114;p4"/>
          <p:cNvSpPr txBox="1">
            <a:spLocks noGrp="1"/>
          </p:cNvSpPr>
          <p:nvPr>
            <p:ph type="body" idx="1"/>
          </p:nvPr>
        </p:nvSpPr>
        <p:spPr>
          <a:xfrm>
            <a:off x="457200" y="1600200"/>
            <a:ext cx="8229600" cy="3267900"/>
          </a:xfrm>
          <a:prstGeom prst="rect">
            <a:avLst/>
          </a:prstGeom>
          <a:noFill/>
          <a:ln>
            <a:noFill/>
          </a:ln>
        </p:spPr>
        <p:txBody>
          <a:bodyPr spcFirstLastPara="1" wrap="square" lIns="91425" tIns="45700" rIns="91425" bIns="45700" anchor="t" anchorCtr="0">
            <a:noAutofit/>
          </a:bodyPr>
          <a:lstStyle/>
          <a:p>
            <a:pPr marL="342900" lvl="0" indent="-317500" algn="l" rtl="0">
              <a:lnSpc>
                <a:spcPct val="100000"/>
              </a:lnSpc>
              <a:spcBef>
                <a:spcPts val="0"/>
              </a:spcBef>
              <a:spcAft>
                <a:spcPts val="0"/>
              </a:spcAft>
              <a:buClr>
                <a:schemeClr val="dk1"/>
              </a:buClr>
              <a:buSzPts val="2000"/>
              <a:buChar char="•"/>
            </a:pPr>
            <a:r>
              <a:rPr lang="en-US" sz="2000" dirty="0"/>
              <a:t>Z: Standard Normal random variable</a:t>
            </a:r>
            <a:endParaRPr sz="2000" dirty="0"/>
          </a:p>
          <a:p>
            <a:pPr marL="457200" lvl="0" indent="0" algn="l" rtl="0">
              <a:lnSpc>
                <a:spcPct val="100000"/>
              </a:lnSpc>
              <a:spcBef>
                <a:spcPts val="0"/>
              </a:spcBef>
              <a:spcAft>
                <a:spcPts val="0"/>
              </a:spcAft>
              <a:buSzPts val="1800"/>
              <a:buNone/>
            </a:pPr>
            <a:endParaRPr sz="2000" dirty="0"/>
          </a:p>
          <a:p>
            <a:pPr marL="342900" lvl="0" indent="-317500" algn="l" rtl="0">
              <a:lnSpc>
                <a:spcPct val="100000"/>
              </a:lnSpc>
              <a:spcBef>
                <a:spcPts val="0"/>
              </a:spcBef>
              <a:spcAft>
                <a:spcPts val="0"/>
              </a:spcAft>
              <a:buClr>
                <a:schemeClr val="dk1"/>
              </a:buClr>
              <a:buSzPts val="2000"/>
              <a:buChar char="•"/>
            </a:pPr>
            <a:r>
              <a:rPr lang="en-US" sz="2000" dirty="0" err="1"/>
              <a:t>pnorm</a:t>
            </a:r>
            <a:r>
              <a:rPr lang="en-US" sz="2000" dirty="0"/>
              <a:t>() → Calculates the cumulative </a:t>
            </a:r>
            <a:r>
              <a:rPr lang="en-US" sz="2000" b="1" dirty="0"/>
              <a:t>p</a:t>
            </a:r>
            <a:r>
              <a:rPr lang="en-US" sz="2000" dirty="0"/>
              <a:t>robability. You specify a particular quantile q, and it tells you the probability of obtaining an outcome smaller than or equal to q .</a:t>
            </a:r>
            <a:endParaRPr sz="2000" dirty="0"/>
          </a:p>
          <a:p>
            <a:pPr marL="457200" lvl="0" indent="0" algn="l" rtl="0">
              <a:lnSpc>
                <a:spcPct val="100000"/>
              </a:lnSpc>
              <a:spcBef>
                <a:spcPts val="0"/>
              </a:spcBef>
              <a:spcAft>
                <a:spcPts val="0"/>
              </a:spcAft>
              <a:buSzPts val="1800"/>
              <a:buNone/>
            </a:pPr>
            <a:endParaRPr sz="2000" dirty="0"/>
          </a:p>
          <a:p>
            <a:pPr marL="342900" lvl="0" indent="-317500" algn="l" rtl="0">
              <a:lnSpc>
                <a:spcPct val="100000"/>
              </a:lnSpc>
              <a:spcBef>
                <a:spcPts val="0"/>
              </a:spcBef>
              <a:spcAft>
                <a:spcPts val="0"/>
              </a:spcAft>
              <a:buClr>
                <a:schemeClr val="dk1"/>
              </a:buClr>
              <a:buSzPts val="2000"/>
              <a:buChar char="•"/>
            </a:pPr>
            <a:r>
              <a:rPr lang="en-US" sz="2000" dirty="0"/>
              <a:t>Given x, find Prob(X&lt;x) for some X~N(m,s</a:t>
            </a:r>
            <a:r>
              <a:rPr lang="en-US" sz="2000" baseline="30000" dirty="0"/>
              <a:t>2</a:t>
            </a:r>
            <a:r>
              <a:rPr lang="en-US" sz="2000" dirty="0"/>
              <a:t>)</a:t>
            </a:r>
            <a:endParaRPr sz="2000" dirty="0"/>
          </a:p>
          <a:p>
            <a:pPr marL="457200" lvl="0" indent="0" algn="l" rtl="0">
              <a:lnSpc>
                <a:spcPct val="100000"/>
              </a:lnSpc>
              <a:spcBef>
                <a:spcPts val="0"/>
              </a:spcBef>
              <a:spcAft>
                <a:spcPts val="0"/>
              </a:spcAft>
              <a:buSzPts val="1800"/>
              <a:buNone/>
            </a:pPr>
            <a:endParaRPr sz="2000" b="1" dirty="0"/>
          </a:p>
          <a:p>
            <a:pPr marL="342900" lvl="0" indent="-317500" algn="l" rtl="0">
              <a:lnSpc>
                <a:spcPct val="100000"/>
              </a:lnSpc>
              <a:spcBef>
                <a:spcPts val="480"/>
              </a:spcBef>
              <a:spcAft>
                <a:spcPts val="0"/>
              </a:spcAft>
              <a:buClr>
                <a:srgbClr val="000000"/>
              </a:buClr>
              <a:buSzPts val="2000"/>
              <a:buFont typeface="Arial"/>
              <a:buChar char="•"/>
            </a:pPr>
            <a:r>
              <a:rPr lang="en-US" sz="2000" dirty="0" err="1">
                <a:solidFill>
                  <a:srgbClr val="000000"/>
                </a:solidFill>
              </a:rPr>
              <a:t>pnorm</a:t>
            </a:r>
            <a:r>
              <a:rPr lang="en-US" sz="2000" dirty="0">
                <a:solidFill>
                  <a:srgbClr val="000000"/>
                </a:solidFill>
              </a:rPr>
              <a:t>(q, mean = 0, </a:t>
            </a:r>
            <a:r>
              <a:rPr lang="en-US" sz="2000" dirty="0" err="1">
                <a:solidFill>
                  <a:srgbClr val="000000"/>
                </a:solidFill>
              </a:rPr>
              <a:t>sd</a:t>
            </a:r>
            <a:r>
              <a:rPr lang="en-US" sz="2000" dirty="0">
                <a:solidFill>
                  <a:srgbClr val="000000"/>
                </a:solidFill>
              </a:rPr>
              <a:t> = 1</a:t>
            </a:r>
            <a:r>
              <a:rPr lang="en-US" sz="2000" dirty="0"/>
              <a:t>), where q is value of Z; function returns Pr.</a:t>
            </a:r>
            <a:endParaRPr sz="2000" dirty="0"/>
          </a:p>
          <a:p>
            <a:pPr marL="0" lvl="0" indent="0" algn="l" rtl="0">
              <a:lnSpc>
                <a:spcPct val="100000"/>
              </a:lnSpc>
              <a:spcBef>
                <a:spcPts val="480"/>
              </a:spcBef>
              <a:spcAft>
                <a:spcPts val="0"/>
              </a:spcAft>
              <a:buSzPts val="1800"/>
              <a:buNone/>
            </a:pPr>
            <a:endParaRPr sz="2000" dirty="0"/>
          </a:p>
          <a:p>
            <a:pPr marL="0" lvl="0" indent="0" algn="l" rtl="0">
              <a:lnSpc>
                <a:spcPct val="100000"/>
              </a:lnSpc>
              <a:spcBef>
                <a:spcPts val="480"/>
              </a:spcBef>
              <a:spcAft>
                <a:spcPts val="0"/>
              </a:spcAft>
              <a:buSzPts val="1800"/>
              <a:buNone/>
            </a:pPr>
            <a:endParaRPr sz="2000" dirty="0"/>
          </a:p>
          <a:p>
            <a:pPr marL="0" lvl="0" indent="0" algn="l" rtl="0">
              <a:lnSpc>
                <a:spcPct val="100000"/>
              </a:lnSpc>
              <a:spcBef>
                <a:spcPts val="480"/>
              </a:spcBef>
              <a:spcAft>
                <a:spcPts val="0"/>
              </a:spcAft>
              <a:buSzPts val="1800"/>
              <a:buNone/>
            </a:pPr>
            <a:endParaRPr sz="2000" dirty="0"/>
          </a:p>
          <a:p>
            <a:pPr marL="0" lvl="0" indent="0" algn="l" rtl="0">
              <a:lnSpc>
                <a:spcPct val="100000"/>
              </a:lnSpc>
              <a:spcBef>
                <a:spcPts val="480"/>
              </a:spcBef>
              <a:spcAft>
                <a:spcPts val="0"/>
              </a:spcAft>
              <a:buSzPts val="1800"/>
              <a:buNone/>
            </a:pPr>
            <a:endParaRPr sz="2000" dirty="0"/>
          </a:p>
        </p:txBody>
      </p:sp>
      <p:sp>
        <p:nvSpPr>
          <p:cNvPr id="115" name="Google Shape;115;p4"/>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endParaRPr sz="750">
              <a:solidFill>
                <a:schemeClr val="dk1"/>
              </a:solidFill>
            </a:endParaRPr>
          </a:p>
          <a:p>
            <a:pPr marL="0" lvl="0" indent="0" algn="ctr" rtl="0">
              <a:lnSpc>
                <a:spcPct val="100000"/>
              </a:lnSpc>
              <a:spcBef>
                <a:spcPts val="0"/>
              </a:spcBef>
              <a:spcAft>
                <a:spcPts val="0"/>
              </a:spcAft>
              <a:buSzPts val="1400"/>
              <a:buNone/>
            </a:pPr>
            <a:endParaRPr/>
          </a:p>
        </p:txBody>
      </p:sp>
      <p:sp>
        <p:nvSpPr>
          <p:cNvPr id="291" name="Google Shape;291;p22"/>
          <p:cNvSpPr txBox="1">
            <a:spLocks noGrp="1"/>
          </p:cNvSpPr>
          <p:nvPr>
            <p:ph type="body" idx="1"/>
          </p:nvPr>
        </p:nvSpPr>
        <p:spPr>
          <a:xfrm>
            <a:off x="562500" y="1485875"/>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t>We can use the </a:t>
            </a:r>
            <a:r>
              <a:rPr lang="en-US" sz="1800">
                <a:solidFill>
                  <a:srgbClr val="011993"/>
                </a:solidFill>
              </a:rPr>
              <a:t>describeBy() </a:t>
            </a:r>
            <a:r>
              <a:rPr lang="en-US" sz="1800"/>
              <a:t>function to calculate means and standard deviations for the </a:t>
            </a:r>
            <a:r>
              <a:rPr lang="en-US" sz="1800">
                <a:solidFill>
                  <a:srgbClr val="011993"/>
                </a:solidFill>
              </a:rPr>
              <a:t>mood.gain </a:t>
            </a:r>
            <a:r>
              <a:rPr lang="en-US" sz="1800"/>
              <a:t>variable broken down by which </a:t>
            </a:r>
            <a:r>
              <a:rPr lang="en-US" sz="1800">
                <a:solidFill>
                  <a:srgbClr val="011993"/>
                </a:solidFill>
              </a:rPr>
              <a:t>drug </a:t>
            </a:r>
            <a:r>
              <a:rPr lang="en-US" sz="1800"/>
              <a:t>was administered:</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SzPts val="1800"/>
              <a:buNone/>
            </a:pPr>
            <a:endParaRPr sz="1800">
              <a:solidFill>
                <a:srgbClr val="222222"/>
              </a:solidFill>
              <a:highlight>
                <a:srgbClr val="FFFFFF"/>
              </a:highlight>
            </a:endParaRPr>
          </a:p>
          <a:p>
            <a:pPr marL="0" lvl="0" indent="0" algn="l" rtl="0">
              <a:lnSpc>
                <a:spcPct val="115000"/>
              </a:lnSpc>
              <a:spcBef>
                <a:spcPts val="0"/>
              </a:spcBef>
              <a:spcAft>
                <a:spcPts val="0"/>
              </a:spcAft>
              <a:buSzPts val="1800"/>
              <a:buNone/>
            </a:pPr>
            <a:br>
              <a:rPr lang="en-US" sz="1800">
                <a:solidFill>
                  <a:srgbClr val="222222"/>
                </a:solidFill>
                <a:highlight>
                  <a:srgbClr val="FFFFFF"/>
                </a:highlight>
              </a:rPr>
            </a:br>
            <a:endParaRPr sz="1800"/>
          </a:p>
        </p:txBody>
      </p:sp>
      <p:sp>
        <p:nvSpPr>
          <p:cNvPr id="292" name="Google Shape;292;p22"/>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
        <p:nvSpPr>
          <p:cNvPr id="293" name="Google Shape;293;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3000" dirty="0"/>
              <a:t>Use </a:t>
            </a:r>
            <a:r>
              <a:rPr lang="en-US" sz="3000" dirty="0" err="1"/>
              <a:t>describeBy</a:t>
            </a:r>
            <a:r>
              <a:rPr lang="en-US" sz="3000" dirty="0"/>
              <a:t>() to calculate means, variances for the </a:t>
            </a:r>
            <a:r>
              <a:rPr lang="en-US" sz="3000" dirty="0" err="1"/>
              <a:t>mood.gain</a:t>
            </a:r>
            <a:endParaRPr sz="3000" dirty="0"/>
          </a:p>
        </p:txBody>
      </p:sp>
      <p:pic>
        <p:nvPicPr>
          <p:cNvPr id="294" name="Google Shape;294;p22"/>
          <p:cNvPicPr preferRelativeResize="0"/>
          <p:nvPr/>
        </p:nvPicPr>
        <p:blipFill rotWithShape="1">
          <a:blip r:embed="rId3">
            <a:alphaModFix/>
          </a:blip>
          <a:srcRect/>
          <a:stretch/>
        </p:blipFill>
        <p:spPr>
          <a:xfrm>
            <a:off x="1295125" y="2628875"/>
            <a:ext cx="6369448" cy="3311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a:t>In-class exercise: Detailed Description</a:t>
            </a:r>
            <a:endParaRPr sz="2800">
              <a:solidFill>
                <a:schemeClr val="dk1"/>
              </a:solidFill>
            </a:endParaRPr>
          </a:p>
          <a:p>
            <a:pPr marL="0" lvl="0" indent="0" algn="ctr" rtl="0">
              <a:lnSpc>
                <a:spcPct val="100000"/>
              </a:lnSpc>
              <a:spcBef>
                <a:spcPts val="0"/>
              </a:spcBef>
              <a:spcAft>
                <a:spcPts val="0"/>
              </a:spcAft>
              <a:buSzPts val="1400"/>
              <a:buNone/>
            </a:pPr>
            <a:endParaRPr sz="2800"/>
          </a:p>
        </p:txBody>
      </p:sp>
      <p:sp>
        <p:nvSpPr>
          <p:cNvPr id="301" name="Google Shape;301;p23"/>
          <p:cNvSpPr txBox="1">
            <a:spLocks noGrp="1"/>
          </p:cNvSpPr>
          <p:nvPr>
            <p:ph type="body" idx="1"/>
          </p:nvPr>
        </p:nvSpPr>
        <p:spPr>
          <a:xfrm>
            <a:off x="457200" y="141765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800"/>
              <a:buNone/>
            </a:pPr>
            <a:r>
              <a:rPr lang="en-US" sz="1600" dirty="0"/>
              <a:t>Suppose you’ve become involved in a clinical trial in which you are testing a new antidepressant drug called </a:t>
            </a:r>
            <a:r>
              <a:rPr lang="en-US" sz="1600" b="1" dirty="0" err="1"/>
              <a:t>Joyzepam</a:t>
            </a:r>
            <a:r>
              <a:rPr lang="en-US" sz="1600" dirty="0"/>
              <a:t>.</a:t>
            </a:r>
            <a:endParaRPr sz="1600" dirty="0"/>
          </a:p>
          <a:p>
            <a:pPr marL="0" lvl="0" indent="0" algn="l" rtl="0">
              <a:lnSpc>
                <a:spcPct val="115000"/>
              </a:lnSpc>
              <a:spcBef>
                <a:spcPts val="1200"/>
              </a:spcBef>
              <a:spcAft>
                <a:spcPts val="0"/>
              </a:spcAft>
              <a:buSzPts val="1800"/>
              <a:buNone/>
            </a:pPr>
            <a:r>
              <a:rPr lang="en-US" sz="1600" dirty="0"/>
              <a:t>In order to construct a fair test of the drug’s effectiveness, the study involves three separate drugs to be administered. One is a </a:t>
            </a:r>
            <a:r>
              <a:rPr lang="en-US" sz="1600" b="1" dirty="0"/>
              <a:t>placebo</a:t>
            </a:r>
            <a:r>
              <a:rPr lang="en-US" sz="1600" dirty="0"/>
              <a:t>, and the other is an existing antidepressant / anti-anxiety drug called </a:t>
            </a:r>
            <a:r>
              <a:rPr lang="en-US" sz="1600" b="1" dirty="0" err="1"/>
              <a:t>Anxifree</a:t>
            </a:r>
            <a:r>
              <a:rPr lang="en-US" sz="1600" dirty="0"/>
              <a:t>.</a:t>
            </a:r>
            <a:endParaRPr sz="1600" dirty="0"/>
          </a:p>
          <a:p>
            <a:pPr marL="0" lvl="0" indent="0" algn="l" rtl="0">
              <a:lnSpc>
                <a:spcPct val="115000"/>
              </a:lnSpc>
              <a:spcBef>
                <a:spcPts val="1200"/>
              </a:spcBef>
              <a:spcAft>
                <a:spcPts val="0"/>
              </a:spcAft>
              <a:buClr>
                <a:schemeClr val="dk1"/>
              </a:buClr>
              <a:buSzPts val="1100"/>
              <a:buFont typeface="Arial"/>
              <a:buNone/>
            </a:pPr>
            <a:r>
              <a:rPr lang="en-US" sz="1600" dirty="0"/>
              <a:t>A collection of 18 participants with moderate to severe depression are recruited for your initial testing. Because the drugs are sometimes administered in conjunction with psychological therapy, your study includes 9 people undergoing cognitive behavioral therapy (CBT) and 9 who are not. Participants are randomly assigned (doubly blinded, of course) a treatment, such that there are 3 CBT people and 3 no-therapy people assigned to each of the 3 drugs. A psychologist assesses the mood of each person after a 3-month run with each drug: and the overall improvement in each person’s mood is assessed on a scale ranging from -5 to +5.</a:t>
            </a:r>
            <a:endParaRPr sz="1600" dirty="0"/>
          </a:p>
          <a:p>
            <a:pPr marL="0" lvl="0" indent="0" algn="l" rtl="0">
              <a:lnSpc>
                <a:spcPct val="115000"/>
              </a:lnSpc>
              <a:spcBef>
                <a:spcPts val="1200"/>
              </a:spcBef>
              <a:spcAft>
                <a:spcPts val="0"/>
              </a:spcAft>
              <a:buSzPts val="1800"/>
              <a:buNone/>
            </a:pPr>
            <a:r>
              <a:rPr lang="en-US" sz="1600" dirty="0"/>
              <a:t>What we’re really interested in is the effect of </a:t>
            </a:r>
            <a:r>
              <a:rPr lang="en-US" sz="1600" dirty="0">
                <a:solidFill>
                  <a:srgbClr val="000080"/>
                </a:solidFill>
              </a:rPr>
              <a:t>drug </a:t>
            </a:r>
            <a:r>
              <a:rPr lang="en-US" sz="1600" dirty="0"/>
              <a:t>on </a:t>
            </a:r>
            <a:r>
              <a:rPr lang="en-US" sz="1600" dirty="0" err="1">
                <a:solidFill>
                  <a:srgbClr val="000080"/>
                </a:solidFill>
              </a:rPr>
              <a:t>mood.gain</a:t>
            </a:r>
            <a:r>
              <a:rPr lang="en-US" sz="1600" dirty="0"/>
              <a:t>.</a:t>
            </a:r>
            <a:endParaRPr sz="1600" dirty="0"/>
          </a:p>
          <a:p>
            <a:pPr marL="0" lvl="0" indent="0" algn="l" rtl="0">
              <a:lnSpc>
                <a:spcPct val="100000"/>
              </a:lnSpc>
              <a:spcBef>
                <a:spcPts val="1200"/>
              </a:spcBef>
              <a:spcAft>
                <a:spcPts val="0"/>
              </a:spcAft>
              <a:buSzPts val="1800"/>
              <a:buNone/>
            </a:pPr>
            <a:endParaRPr dirty="0"/>
          </a:p>
        </p:txBody>
      </p:sp>
      <p:sp>
        <p:nvSpPr>
          <p:cNvPr id="302" name="Google Shape;302;p23"/>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2800">
                <a:solidFill>
                  <a:schemeClr val="dk1"/>
                </a:solidFill>
              </a:rPr>
              <a:t>In-class exercise: Answer sheet</a:t>
            </a:r>
            <a:endParaRPr/>
          </a:p>
        </p:txBody>
      </p:sp>
      <p:sp>
        <p:nvSpPr>
          <p:cNvPr id="309" name="Google Shape;309;p24"/>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graphicFrame>
        <p:nvGraphicFramePr>
          <p:cNvPr id="310" name="Google Shape;310;p24"/>
          <p:cNvGraphicFramePr/>
          <p:nvPr>
            <p:extLst>
              <p:ext uri="{D42A27DB-BD31-4B8C-83A1-F6EECF244321}">
                <p14:modId xmlns:p14="http://schemas.microsoft.com/office/powerpoint/2010/main" val="2505799480"/>
              </p:ext>
            </p:extLst>
          </p:nvPr>
        </p:nvGraphicFramePr>
        <p:xfrm>
          <a:off x="952500" y="1249262"/>
          <a:ext cx="7239000" cy="1981050"/>
        </p:xfrm>
        <a:graphic>
          <a:graphicData uri="http://schemas.openxmlformats.org/drawingml/2006/table">
            <a:tbl>
              <a:tblPr>
                <a:noFill/>
                <a:tableStyleId>{D344E76E-3C3B-4033-AF47-5FEB0EBCF788}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Group</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Variance</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Placebo</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Anxifree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Joyzepam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
        <p:nvSpPr>
          <p:cNvPr id="311" name="Google Shape;311;p24"/>
          <p:cNvSpPr txBox="1"/>
          <p:nvPr/>
        </p:nvSpPr>
        <p:spPr>
          <a:xfrm>
            <a:off x="1050225" y="3346518"/>
            <a:ext cx="6049200" cy="278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S</a:t>
            </a:r>
            <a:r>
              <a:rPr lang="en-US" sz="1800" b="0" i="0" u="none" strike="noStrike" cap="none" baseline="30000" dirty="0">
                <a:solidFill>
                  <a:srgbClr val="000000"/>
                </a:solidFill>
                <a:latin typeface="Arial"/>
                <a:ea typeface="Arial"/>
                <a:cs typeface="Arial"/>
                <a:sym typeface="Arial"/>
              </a:rPr>
              <a:t>2</a:t>
            </a:r>
            <a:r>
              <a:rPr lang="en-US" sz="1800" b="0" i="0" u="none" strike="noStrike" cap="none" baseline="-25000" dirty="0">
                <a:solidFill>
                  <a:srgbClr val="000000"/>
                </a:solidFill>
                <a:latin typeface="Arial"/>
                <a:ea typeface="Arial"/>
                <a:cs typeface="Arial"/>
                <a:sym typeface="Arial"/>
              </a:rPr>
              <a:t>wit</a:t>
            </a:r>
            <a:r>
              <a:rPr lang="en-US" sz="1800" b="0" i="0" u="none" strike="noStrike" cap="none" dirty="0">
                <a:solidFill>
                  <a:srgbClr val="000000"/>
                </a:solidFill>
                <a:latin typeface="Arial"/>
                <a:ea typeface="Arial"/>
                <a:cs typeface="Arial"/>
                <a:sym typeface="Arial"/>
              </a:rPr>
              <a:t> = </a:t>
            </a:r>
            <a:endParaRPr sz="1800" b="0" i="0" u="none" strike="noStrike" cap="none" dirty="0">
              <a:solidFill>
                <a:srgbClr val="000000"/>
              </a:solidFill>
              <a:latin typeface="Arial"/>
              <a:ea typeface="Arial"/>
              <a:cs typeface="Arial"/>
              <a:sym typeface="Arial"/>
            </a:endParaRPr>
          </a:p>
          <a:p>
            <a:pPr>
              <a:buSzPts val="1800"/>
            </a:pPr>
            <a:r>
              <a:rPr lang="en-US" sz="1800" b="0" i="0" u="none" strike="noStrike" cap="none" dirty="0">
                <a:solidFill>
                  <a:schemeClr val="dk1"/>
                </a:solidFill>
                <a:latin typeface="Arial"/>
                <a:ea typeface="Arial"/>
                <a:cs typeface="Arial"/>
                <a:sym typeface="Arial"/>
              </a:rPr>
              <a:t>				</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S</a:t>
            </a:r>
            <a:r>
              <a:rPr lang="en-US" sz="1800" b="0" i="0" u="none" strike="noStrike" cap="none" baseline="30000" dirty="0">
                <a:solidFill>
                  <a:schemeClr val="dk1"/>
                </a:solidFill>
                <a:latin typeface="Arial"/>
                <a:ea typeface="Arial"/>
                <a:cs typeface="Arial"/>
                <a:sym typeface="Arial"/>
              </a:rPr>
              <a:t>2</a:t>
            </a:r>
            <a:r>
              <a:rPr lang="en-US" sz="1800" b="0" i="0" u="none" strike="noStrike" cap="none" baseline="-25000" dirty="0">
                <a:solidFill>
                  <a:schemeClr val="dk1"/>
                </a:solidFill>
                <a:latin typeface="Arial"/>
                <a:ea typeface="Arial"/>
                <a:cs typeface="Arial"/>
                <a:sym typeface="Arial"/>
              </a:rPr>
              <a:t>bet</a:t>
            </a:r>
            <a:r>
              <a:rPr lang="en-US" sz="1800" b="0" i="0" u="none" strike="noStrike" cap="none" dirty="0">
                <a:solidFill>
                  <a:schemeClr val="dk1"/>
                </a:solidFill>
                <a:latin typeface="Arial"/>
                <a:ea typeface="Arial"/>
                <a:cs typeface="Arial"/>
                <a:sym typeface="Arial"/>
              </a:rPr>
              <a:t> = </a:t>
            </a: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lvl="0">
              <a:buSzPts val="1800"/>
            </a:pPr>
            <a:r>
              <a:rPr lang="en-US" sz="1800" dirty="0"/>
              <a:t>H</a:t>
            </a:r>
            <a:r>
              <a:rPr lang="en-US" sz="1800" baseline="-25000" dirty="0"/>
              <a:t>0</a:t>
            </a:r>
            <a:r>
              <a:rPr lang="en-US" sz="1800" dirty="0"/>
              <a:t> =</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F-value = S</a:t>
            </a:r>
            <a:r>
              <a:rPr lang="en-US" sz="1800" b="0" i="0" u="none" strike="noStrike" cap="none" baseline="30000" dirty="0">
                <a:solidFill>
                  <a:schemeClr val="dk1"/>
                </a:solidFill>
                <a:latin typeface="Arial"/>
                <a:ea typeface="Arial"/>
                <a:cs typeface="Arial"/>
                <a:sym typeface="Arial"/>
              </a:rPr>
              <a:t>2</a:t>
            </a:r>
            <a:r>
              <a:rPr lang="en-US" sz="1800" b="0" i="0" u="none" strike="noStrike" cap="none" dirty="0">
                <a:solidFill>
                  <a:schemeClr val="dk1"/>
                </a:solidFill>
                <a:latin typeface="Arial"/>
                <a:ea typeface="Arial"/>
                <a:cs typeface="Arial"/>
                <a:sym typeface="Arial"/>
              </a:rPr>
              <a:t>bet/S</a:t>
            </a:r>
            <a:r>
              <a:rPr lang="en-US" sz="1800" b="0" i="0" u="none" strike="noStrike" cap="none" baseline="30000" dirty="0">
                <a:solidFill>
                  <a:schemeClr val="dk1"/>
                </a:solidFill>
                <a:latin typeface="Arial"/>
                <a:ea typeface="Arial"/>
                <a:cs typeface="Arial"/>
                <a:sym typeface="Arial"/>
              </a:rPr>
              <a:t>2</a:t>
            </a:r>
            <a:r>
              <a:rPr lang="en-US" sz="1800" b="0" i="0" u="none" strike="noStrike" cap="none" dirty="0">
                <a:solidFill>
                  <a:schemeClr val="dk1"/>
                </a:solidFill>
                <a:latin typeface="Arial"/>
                <a:ea typeface="Arial"/>
                <a:cs typeface="Arial"/>
                <a:sym typeface="Arial"/>
              </a:rPr>
              <a:t>wit =</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dk1"/>
                </a:solidFill>
              </a:rPr>
              <a:t>v</a:t>
            </a:r>
            <a:r>
              <a:rPr lang="en-US" sz="1800" baseline="-25000" dirty="0" err="1">
                <a:solidFill>
                  <a:schemeClr val="dk1"/>
                </a:solidFill>
              </a:rPr>
              <a:t>n</a:t>
            </a:r>
            <a:r>
              <a:rPr lang="en-US" sz="1800" b="0" i="0" u="none" strike="noStrike" cap="none" dirty="0">
                <a:solidFill>
                  <a:schemeClr val="dk1"/>
                </a:solidFill>
                <a:latin typeface="Arial"/>
                <a:ea typeface="Arial"/>
                <a:cs typeface="Arial"/>
                <a:sym typeface="Arial"/>
              </a:rPr>
              <a:t>=	         ,</a:t>
            </a:r>
            <a:r>
              <a:rPr lang="en-US" sz="1800" dirty="0" err="1">
                <a:solidFill>
                  <a:schemeClr val="dk1"/>
                </a:solidFill>
              </a:rPr>
              <a:t>v</a:t>
            </a:r>
            <a:r>
              <a:rPr lang="en-US" sz="1800" baseline="-25000" dirty="0" err="1">
                <a:solidFill>
                  <a:schemeClr val="dk1"/>
                </a:solidFill>
              </a:rPr>
              <a:t>d</a:t>
            </a:r>
            <a:r>
              <a:rPr lang="en-US" sz="1800" b="0" i="0" u="none" strike="noStrike" cap="none" dirty="0">
                <a:solidFill>
                  <a:schemeClr val="dk1"/>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p-value =</a:t>
            </a: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80C62168-873B-1D41-A801-CBDF8C909FE9}"/>
              </a:ext>
            </a:extLst>
          </p:cNvPr>
          <p:cNvSpPr/>
          <p:nvPr/>
        </p:nvSpPr>
        <p:spPr>
          <a:xfrm>
            <a:off x="5222421" y="3466272"/>
            <a:ext cx="2661557" cy="369332"/>
          </a:xfrm>
          <a:prstGeom prst="rect">
            <a:avLst/>
          </a:prstGeom>
        </p:spPr>
        <p:txBody>
          <a:bodyPr wrap="square">
            <a:spAutoFit/>
          </a:bodyPr>
          <a:lstStyle/>
          <a:p>
            <a:pPr eaLnBrk="1" hangingPunct="1"/>
            <a:r>
              <a:rPr lang="en-US" sz="1800" b="1" dirty="0">
                <a:solidFill>
                  <a:schemeClr val="dk1"/>
                </a:solidFill>
                <a:latin typeface="Arial" panose="020B0604020202020204" pitchFamily="34" charset="0"/>
                <a:cs typeface="Arial" panose="020B0604020202020204" pitchFamily="34" charset="0"/>
              </a:rPr>
              <a:t>Conclusion</a:t>
            </a:r>
            <a:r>
              <a:rPr lang="en-US" sz="1800" dirty="0">
                <a:solidFill>
                  <a:schemeClr val="dk1"/>
                </a:solidFill>
                <a:latin typeface="Arial" panose="020B0604020202020204" pitchFamily="34" charset="0"/>
                <a:cs typeface="Arial" panose="020B0604020202020204" pitchFamily="34"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2800">
                <a:solidFill>
                  <a:schemeClr val="dk1"/>
                </a:solidFill>
              </a:rPr>
              <a:t>In-class exercise: Solution (Hidden!!)</a:t>
            </a:r>
            <a:endParaRPr/>
          </a:p>
        </p:txBody>
      </p:sp>
      <p:sp>
        <p:nvSpPr>
          <p:cNvPr id="318" name="Google Shape;318;p44"/>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graphicFrame>
        <p:nvGraphicFramePr>
          <p:cNvPr id="319" name="Google Shape;319;p44"/>
          <p:cNvGraphicFramePr/>
          <p:nvPr>
            <p:extLst>
              <p:ext uri="{D42A27DB-BD31-4B8C-83A1-F6EECF244321}">
                <p14:modId xmlns:p14="http://schemas.microsoft.com/office/powerpoint/2010/main" val="676688744"/>
              </p:ext>
            </p:extLst>
          </p:nvPr>
        </p:nvGraphicFramePr>
        <p:xfrm>
          <a:off x="952500" y="1345515"/>
          <a:ext cx="7239000" cy="1981050"/>
        </p:xfrm>
        <a:graphic>
          <a:graphicData uri="http://schemas.openxmlformats.org/drawingml/2006/table">
            <a:tbl>
              <a:tblPr>
                <a:noFill/>
                <a:tableStyleId>{D344E76E-3C3B-4033-AF47-5FEB0EBCF788}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Group</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Variance</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Placebo</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0.45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0.079</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Anxifree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0.7166667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0.1536</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Joyzepam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1.483333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0.0456</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0.883333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20" name="Google Shape;320;p44"/>
              <p:cNvSpPr txBox="1"/>
              <p:nvPr/>
            </p:nvSpPr>
            <p:spPr>
              <a:xfrm>
                <a:off x="952500" y="3411212"/>
                <a:ext cx="7636575" cy="33952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S</a:t>
                </a:r>
                <a:r>
                  <a:rPr lang="en-US" sz="1800" b="0" i="0" u="none" strike="noStrike" cap="none" baseline="30000" dirty="0">
                    <a:solidFill>
                      <a:srgbClr val="000000"/>
                    </a:solidFill>
                    <a:latin typeface="Arial"/>
                    <a:ea typeface="Arial"/>
                    <a:cs typeface="Arial"/>
                    <a:sym typeface="Arial"/>
                  </a:rPr>
                  <a:t>2</a:t>
                </a:r>
                <a:r>
                  <a:rPr lang="en-US" sz="1800" b="0" i="0" u="none" strike="noStrike" cap="none" baseline="-25000" dirty="0">
                    <a:solidFill>
                      <a:srgbClr val="000000"/>
                    </a:solidFill>
                    <a:latin typeface="Arial"/>
                    <a:ea typeface="Arial"/>
                    <a:cs typeface="Arial"/>
                    <a:sym typeface="Arial"/>
                  </a:rPr>
                  <a:t>wit</a:t>
                </a:r>
                <a:r>
                  <a:rPr lang="en-US" sz="1800" b="0" i="0" u="none" strike="noStrike" cap="none" dirty="0">
                    <a:solidFill>
                      <a:srgbClr val="000000"/>
                    </a:solidFill>
                    <a:latin typeface="Arial"/>
                    <a:ea typeface="Arial"/>
                    <a:cs typeface="Arial"/>
                    <a:sym typeface="Arial"/>
                  </a:rPr>
                  <a:t> = 0.0927</a:t>
                </a:r>
                <a:endParaRPr sz="1800" b="0" i="0" u="none" strike="noStrike" cap="none" dirty="0">
                  <a:solidFill>
                    <a:srgbClr val="000000"/>
                  </a:solidFill>
                  <a:latin typeface="Arial"/>
                  <a:ea typeface="Arial"/>
                  <a:cs typeface="Arial"/>
                  <a:sym typeface="Arial"/>
                </a:endParaRPr>
              </a:p>
              <a:p>
                <a:pPr>
                  <a:buSzPts val="1800"/>
                </a:pPr>
                <a:r>
                  <a:rPr lang="en-US" sz="1800" dirty="0">
                    <a:solidFill>
                      <a:schemeClr val="dk1"/>
                    </a:solidFill>
                  </a:rPr>
                  <a:t>				</a:t>
                </a:r>
                <a:endParaRPr lang="en-US"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S</a:t>
                </a:r>
                <a:r>
                  <a:rPr lang="en-US" sz="1800" b="0" i="0" u="none" strike="noStrike" cap="none" baseline="30000" dirty="0">
                    <a:solidFill>
                      <a:schemeClr val="dk1"/>
                    </a:solidFill>
                    <a:latin typeface="Arial"/>
                    <a:ea typeface="Arial"/>
                    <a:cs typeface="Arial"/>
                    <a:sym typeface="Arial"/>
                  </a:rPr>
                  <a:t>2</a:t>
                </a:r>
                <a:r>
                  <a:rPr lang="en-US" sz="1800" b="0" i="0" u="none" strike="noStrike" cap="none" baseline="-25000" dirty="0">
                    <a:solidFill>
                      <a:schemeClr val="dk1"/>
                    </a:solidFill>
                    <a:latin typeface="Arial"/>
                    <a:ea typeface="Arial"/>
                    <a:cs typeface="Arial"/>
                    <a:sym typeface="Arial"/>
                  </a:rPr>
                  <a:t>bet</a:t>
                </a:r>
                <a:r>
                  <a:rPr lang="en-US" sz="1800" b="0" i="0" u="none" strike="noStrike" cap="none" dirty="0">
                    <a:solidFill>
                      <a:schemeClr val="dk1"/>
                    </a:solidFill>
                    <a:latin typeface="Arial"/>
                    <a:ea typeface="Arial"/>
                    <a:cs typeface="Arial"/>
                    <a:sym typeface="Arial"/>
                  </a:rPr>
                  <a:t> = 1.726</a:t>
                </a: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a:buSzPts val="1800"/>
                </a:pPr>
                <a:r>
                  <a:rPr lang="en-US" sz="1800" dirty="0"/>
                  <a:t>H</a:t>
                </a:r>
                <a:r>
                  <a:rPr lang="en-US" sz="1800" baseline="-25000" dirty="0"/>
                  <a:t>0</a:t>
                </a:r>
                <a:r>
                  <a:rPr lang="en-US" sz="1800" dirty="0"/>
                  <a:t> =There is no difference in mood gain</a:t>
                </a:r>
              </a:p>
              <a:p>
                <a:pPr>
                  <a:buSzPts val="1800"/>
                </a:pPr>
                <a:r>
                  <a:rPr lang="en-US" sz="1800" dirty="0"/>
                  <a:t>across the three treatment groups</a:t>
                </a: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F-value = S</a:t>
                </a:r>
                <a:r>
                  <a:rPr lang="en-US" sz="1800" b="0" i="0" u="none" strike="noStrike" cap="none" baseline="30000" dirty="0">
                    <a:solidFill>
                      <a:schemeClr val="dk1"/>
                    </a:solidFill>
                    <a:latin typeface="Arial"/>
                    <a:ea typeface="Arial"/>
                    <a:cs typeface="Arial"/>
                    <a:sym typeface="Arial"/>
                  </a:rPr>
                  <a:t>2</a:t>
                </a:r>
                <a:r>
                  <a:rPr lang="en-US" sz="1800" b="0" i="0" u="none" strike="noStrike" cap="none" dirty="0">
                    <a:solidFill>
                      <a:schemeClr val="dk1"/>
                    </a:solidFill>
                    <a:latin typeface="Arial"/>
                    <a:ea typeface="Arial"/>
                    <a:cs typeface="Arial"/>
                    <a:sym typeface="Arial"/>
                  </a:rPr>
                  <a:t>bet/S</a:t>
                </a:r>
                <a:r>
                  <a:rPr lang="en-US" sz="1800" b="0" i="0" u="none" strike="noStrike" cap="none" baseline="30000" dirty="0">
                    <a:solidFill>
                      <a:schemeClr val="dk1"/>
                    </a:solidFill>
                    <a:latin typeface="Arial"/>
                    <a:ea typeface="Arial"/>
                    <a:cs typeface="Arial"/>
                    <a:sym typeface="Arial"/>
                  </a:rPr>
                  <a:t>2</a:t>
                </a:r>
                <a:r>
                  <a:rPr lang="en-US" sz="1800" b="0" i="0" u="none" strike="noStrike" cap="none" dirty="0">
                    <a:solidFill>
                      <a:schemeClr val="dk1"/>
                    </a:solidFill>
                    <a:latin typeface="Arial"/>
                    <a:ea typeface="Arial"/>
                    <a:cs typeface="Arial"/>
                    <a:sym typeface="Arial"/>
                  </a:rPr>
                  <a:t>wit = 18.61078</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dk1"/>
                    </a:solidFill>
                  </a:rPr>
                  <a:t>v</a:t>
                </a:r>
                <a:r>
                  <a:rPr lang="en-US" sz="1800" baseline="-25000" dirty="0" err="1">
                    <a:solidFill>
                      <a:schemeClr val="dk1"/>
                    </a:solidFill>
                  </a:rPr>
                  <a:t>n</a:t>
                </a:r>
                <a:r>
                  <a:rPr lang="en-US" sz="1800" b="0" i="0" u="none" strike="noStrike" cap="none" dirty="0">
                    <a:solidFill>
                      <a:schemeClr val="dk1"/>
                    </a:solidFill>
                    <a:latin typeface="Arial"/>
                    <a:ea typeface="Arial"/>
                    <a:cs typeface="Arial"/>
                    <a:sym typeface="Arial"/>
                  </a:rPr>
                  <a:t>= 2	         ,</a:t>
                </a:r>
                <a:r>
                  <a:rPr lang="en-US" sz="1800" dirty="0" err="1">
                    <a:solidFill>
                      <a:schemeClr val="dk1"/>
                    </a:solidFill>
                  </a:rPr>
                  <a:t>v</a:t>
                </a:r>
                <a:r>
                  <a:rPr lang="en-US" sz="1800" baseline="-25000" dirty="0" err="1">
                    <a:solidFill>
                      <a:schemeClr val="dk1"/>
                    </a:solidFill>
                  </a:rPr>
                  <a:t>d</a:t>
                </a:r>
                <a:r>
                  <a:rPr lang="en-US" sz="1800" b="0" i="0" u="none" strike="noStrike" cap="none" dirty="0">
                    <a:solidFill>
                      <a:schemeClr val="dk1"/>
                    </a:solidFill>
                    <a:latin typeface="Arial"/>
                    <a:ea typeface="Arial"/>
                    <a:cs typeface="Arial"/>
                    <a:sym typeface="Arial"/>
                  </a:rPr>
                  <a:t>= 15</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p-value </a:t>
                </a:r>
                <a14:m>
                  <m:oMath xmlns:m="http://schemas.openxmlformats.org/officeDocument/2006/math">
                    <m:r>
                      <a:rPr lang="en-US" sz="1800" b="0" i="1" u="none" strike="noStrike" cap="none" dirty="0" smtClean="0">
                        <a:solidFill>
                          <a:schemeClr val="dk1"/>
                        </a:solidFill>
                        <a:latin typeface="Cambria Math" panose="02040503050406030204" pitchFamily="18" charset="0"/>
                        <a:ea typeface="Cambria Math" panose="02040503050406030204" pitchFamily="18" charset="0"/>
                        <a:sym typeface="Arial"/>
                      </a:rPr>
                      <m:t>≈</m:t>
                    </m:r>
                  </m:oMath>
                </a14:m>
                <a:r>
                  <a:rPr lang="en-US" sz="1800" b="0" i="0" u="none" strike="noStrike" cap="none" dirty="0">
                    <a:solidFill>
                      <a:schemeClr val="dk1"/>
                    </a:solidFill>
                    <a:latin typeface="Arial"/>
                    <a:ea typeface="Arial"/>
                    <a:cs typeface="Arial"/>
                    <a:sym typeface="Arial"/>
                  </a:rPr>
                  <a:t>  0</a:t>
                </a: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p:txBody>
          </p:sp>
        </mc:Choice>
        <mc:Fallback xmlns="">
          <p:sp>
            <p:nvSpPr>
              <p:cNvPr id="320" name="Google Shape;320;p44"/>
              <p:cNvSpPr txBox="1">
                <a:spLocks noRot="1" noChangeAspect="1" noMove="1" noResize="1" noEditPoints="1" noAdjustHandles="1" noChangeArrowheads="1" noChangeShapeType="1" noTextEdit="1"/>
              </p:cNvSpPr>
              <p:nvPr/>
            </p:nvSpPr>
            <p:spPr>
              <a:xfrm>
                <a:off x="952500" y="3411212"/>
                <a:ext cx="7636575" cy="3395275"/>
              </a:xfrm>
              <a:prstGeom prst="rect">
                <a:avLst/>
              </a:prstGeom>
              <a:blipFill>
                <a:blip r:embed="rId3"/>
                <a:stretch>
                  <a:fillRect l="-498" b="-37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A2F3CAC-3B02-B24B-ABBE-9A687E614A9E}"/>
                  </a:ext>
                </a:extLst>
              </p:cNvPr>
              <p:cNvSpPr/>
              <p:nvPr/>
            </p:nvSpPr>
            <p:spPr>
              <a:xfrm>
                <a:off x="5763985" y="3827262"/>
                <a:ext cx="2661557" cy="1477328"/>
              </a:xfrm>
              <a:prstGeom prst="rect">
                <a:avLst/>
              </a:prstGeom>
            </p:spPr>
            <p:txBody>
              <a:bodyPr wrap="square">
                <a:spAutoFit/>
              </a:bodyPr>
              <a:lstStyle/>
              <a:p>
                <a:pPr eaLnBrk="1" hangingPunct="1"/>
                <a:r>
                  <a:rPr lang="en-US" sz="1800" b="1" dirty="0">
                    <a:solidFill>
                      <a:schemeClr val="dk1"/>
                    </a:solidFill>
                    <a:latin typeface="Arial" panose="020B0604020202020204" pitchFamily="34" charset="0"/>
                    <a:cs typeface="Arial" panose="020B0604020202020204" pitchFamily="34" charset="0"/>
                  </a:rPr>
                  <a:t>Conclusion</a:t>
                </a:r>
                <a:r>
                  <a:rPr lang="en-US" sz="1800" dirty="0">
                    <a:solidFill>
                      <a:schemeClr val="dk1"/>
                    </a:solidFill>
                    <a:latin typeface="Arial" panose="020B0604020202020204" pitchFamily="34" charset="0"/>
                    <a:cs typeface="Arial" panose="020B0604020202020204" pitchFamily="34" charset="0"/>
                  </a:rPr>
                  <a:t> :</a:t>
                </a:r>
              </a:p>
              <a:p>
                <a:pPr eaLnBrk="1" hangingPunct="1"/>
                <a:r>
                  <a:rPr lang="en-US" sz="1800" dirty="0">
                    <a:latin typeface="Arial" panose="020B0604020202020204" pitchFamily="34" charset="0"/>
                    <a:cs typeface="Arial" panose="020B0604020202020204" pitchFamily="34" charset="0"/>
                  </a:rPr>
                  <a:t>Reject H</a:t>
                </a:r>
                <a:r>
                  <a:rPr lang="en-US" sz="1800" baseline="-25000" dirty="0">
                    <a:latin typeface="Arial" panose="020B0604020202020204" pitchFamily="34" charset="0"/>
                    <a:cs typeface="Arial" panose="020B0604020202020204" pitchFamily="34" charset="0"/>
                  </a:rPr>
                  <a:t>0 </a:t>
                </a:r>
                <a:r>
                  <a:rPr lang="en-US" sz="1800" dirty="0">
                    <a:latin typeface="Arial" panose="020B0604020202020204" pitchFamily="34" charset="0"/>
                    <a:cs typeface="Arial" panose="020B0604020202020204" pitchFamily="34" charset="0"/>
                  </a:rPr>
                  <a:t>with P</a:t>
                </a:r>
                <a:r>
                  <a:rPr lang="en-US" sz="1800" dirty="0">
                    <a:solidFill>
                      <a:schemeClr val="dk1"/>
                    </a:solidFill>
                  </a:rPr>
                  <a:t> </a:t>
                </a:r>
                <a14:m>
                  <m:oMath xmlns:m="http://schemas.openxmlformats.org/officeDocument/2006/math">
                    <m:r>
                      <a:rPr lang="en-US" sz="1800" i="1" dirty="0" smtClean="0">
                        <a:solidFill>
                          <a:schemeClr val="dk1"/>
                        </a:solidFill>
                        <a:latin typeface="Cambria Math" panose="02040503050406030204" pitchFamily="18" charset="0"/>
                        <a:ea typeface="Cambria Math" panose="02040503050406030204" pitchFamily="18" charset="0"/>
                      </a:rPr>
                      <m:t>≈</m:t>
                    </m:r>
                  </m:oMath>
                </a14:m>
                <a:r>
                  <a:rPr lang="en-US" sz="1800" dirty="0">
                    <a:solidFill>
                      <a:schemeClr val="dk1"/>
                    </a:solidFill>
                  </a:rPr>
                  <a:t> 0</a:t>
                </a:r>
                <a:endParaRPr lang="en-US" sz="1800" dirty="0">
                  <a:latin typeface="Arial" panose="020B0604020202020204" pitchFamily="34" charset="0"/>
                  <a:cs typeface="Arial" panose="020B0604020202020204" pitchFamily="34" charset="0"/>
                </a:endParaRPr>
              </a:p>
              <a:p>
                <a:pPr eaLnBrk="1" hangingPunct="1"/>
                <a:r>
                  <a:rPr lang="en-US" sz="1800" dirty="0">
                    <a:latin typeface="Arial" panose="020B0604020202020204" pitchFamily="34" charset="0"/>
                    <a:cs typeface="Arial" panose="020B0604020202020204" pitchFamily="34" charset="0"/>
                  </a:rPr>
                  <a:t>There is a difference in</a:t>
                </a:r>
              </a:p>
              <a:p>
                <a:pPr eaLnBrk="1" hangingPunct="1"/>
                <a:r>
                  <a:rPr lang="en-US" sz="1800" dirty="0">
                    <a:latin typeface="Arial" panose="020B0604020202020204" pitchFamily="34" charset="0"/>
                    <a:cs typeface="Arial" panose="020B0604020202020204" pitchFamily="34" charset="0"/>
                  </a:rPr>
                  <a:t>mood gains among the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different drug groups</a:t>
                </a:r>
              </a:p>
            </p:txBody>
          </p:sp>
        </mc:Choice>
        <mc:Fallback xmlns="">
          <p:sp>
            <p:nvSpPr>
              <p:cNvPr id="2" name="Rectangle 1">
                <a:extLst>
                  <a:ext uri="{FF2B5EF4-FFF2-40B4-BE49-F238E27FC236}">
                    <a16:creationId xmlns:a16="http://schemas.microsoft.com/office/drawing/2014/main" id="{CA2F3CAC-3B02-B24B-ABBE-9A687E614A9E}"/>
                  </a:ext>
                </a:extLst>
              </p:cNvPr>
              <p:cNvSpPr>
                <a:spLocks noRot="1" noChangeAspect="1" noMove="1" noResize="1" noEditPoints="1" noAdjustHandles="1" noChangeArrowheads="1" noChangeShapeType="1" noTextEdit="1"/>
              </p:cNvSpPr>
              <p:nvPr/>
            </p:nvSpPr>
            <p:spPr>
              <a:xfrm>
                <a:off x="5763985" y="3827262"/>
                <a:ext cx="2661557" cy="1477328"/>
              </a:xfrm>
              <a:prstGeom prst="rect">
                <a:avLst/>
              </a:prstGeom>
              <a:blipFill>
                <a:blip r:embed="rId4"/>
                <a:stretch>
                  <a:fillRect l="-2392" t="-1724" b="-6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F80B5E0-1DA5-214E-BD65-100A2F347742}"/>
              </a:ext>
            </a:extLst>
          </p:cNvPr>
          <p:cNvSpPr txBox="1"/>
          <p:nvPr/>
        </p:nvSpPr>
        <p:spPr>
          <a:xfrm>
            <a:off x="8839200" y="1547323"/>
            <a:ext cx="2968523" cy="1815882"/>
          </a:xfrm>
          <a:prstGeom prst="rect">
            <a:avLst/>
          </a:prstGeom>
          <a:solidFill>
            <a:srgbClr val="FF0000"/>
          </a:solidFill>
        </p:spPr>
        <p:txBody>
          <a:bodyPr wrap="square" rtlCol="0">
            <a:spAutoFit/>
          </a:bodyPr>
          <a:lstStyle/>
          <a:p>
            <a:r>
              <a:rPr lang="en-US" dirty="0"/>
              <a:t>Please add H0 along the lines of:</a:t>
            </a:r>
          </a:p>
          <a:p>
            <a:endParaRPr lang="en-US" dirty="0"/>
          </a:p>
          <a:p>
            <a:r>
              <a:rPr lang="en-US" dirty="0"/>
              <a:t>“There is no difference in mood gain across the three treatment groups”</a:t>
            </a:r>
          </a:p>
          <a:p>
            <a:endParaRPr lang="en-US" dirty="0"/>
          </a:p>
          <a:p>
            <a:r>
              <a:rPr lang="en-US" dirty="0"/>
              <a:t>(I would have done it myself, but the formatting is being wonky)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Guided Tour : aov()</a:t>
            </a:r>
            <a:endParaRPr/>
          </a:p>
        </p:txBody>
      </p:sp>
      <p:sp>
        <p:nvSpPr>
          <p:cNvPr id="327" name="Google Shape;327;p25"/>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pic>
        <p:nvPicPr>
          <p:cNvPr id="328" name="Google Shape;328;p25"/>
          <p:cNvPicPr preferRelativeResize="0"/>
          <p:nvPr/>
        </p:nvPicPr>
        <p:blipFill rotWithShape="1">
          <a:blip r:embed="rId3">
            <a:alphaModFix/>
          </a:blip>
          <a:srcRect/>
          <a:stretch/>
        </p:blipFill>
        <p:spPr>
          <a:xfrm>
            <a:off x="580900" y="2268500"/>
            <a:ext cx="8563101" cy="248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Probability Exercise</a:t>
            </a:r>
            <a:endParaRPr/>
          </a:p>
        </p:txBody>
      </p:sp>
      <p:sp>
        <p:nvSpPr>
          <p:cNvPr id="106" name="Google Shape;106;p3"/>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pic>
        <p:nvPicPr>
          <p:cNvPr id="107" name="Google Shape;107;p3"/>
          <p:cNvPicPr preferRelativeResize="0"/>
          <p:nvPr/>
        </p:nvPicPr>
        <p:blipFill rotWithShape="1">
          <a:blip r:embed="rId3">
            <a:alphaModFix/>
          </a:blip>
          <a:srcRect t="12213" b="62363"/>
          <a:stretch/>
        </p:blipFill>
        <p:spPr>
          <a:xfrm>
            <a:off x="190500" y="1715175"/>
            <a:ext cx="8763000" cy="1143000"/>
          </a:xfrm>
          <a:prstGeom prst="rect">
            <a:avLst/>
          </a:prstGeom>
          <a:noFill/>
          <a:ln>
            <a:noFill/>
          </a:ln>
        </p:spPr>
      </p:pic>
      <p:pic>
        <p:nvPicPr>
          <p:cNvPr id="108" name="Google Shape;108;p3"/>
          <p:cNvPicPr preferRelativeResize="0"/>
          <p:nvPr/>
        </p:nvPicPr>
        <p:blipFill rotWithShape="1">
          <a:blip r:embed="rId4">
            <a:alphaModFix/>
          </a:blip>
          <a:srcRect/>
          <a:stretch/>
        </p:blipFill>
        <p:spPr>
          <a:xfrm>
            <a:off x="190500" y="3355187"/>
            <a:ext cx="7562850" cy="95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Probability Exercise</a:t>
            </a:r>
            <a:endParaRPr/>
          </a:p>
        </p:txBody>
      </p:sp>
      <p:sp>
        <p:nvSpPr>
          <p:cNvPr id="122" name="Google Shape;122;p5"/>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pic>
        <p:nvPicPr>
          <p:cNvPr id="123" name="Google Shape;123;p5"/>
          <p:cNvPicPr preferRelativeResize="0"/>
          <p:nvPr/>
        </p:nvPicPr>
        <p:blipFill rotWithShape="1">
          <a:blip r:embed="rId3">
            <a:alphaModFix/>
          </a:blip>
          <a:srcRect t="52120" b="22453"/>
          <a:stretch/>
        </p:blipFill>
        <p:spPr>
          <a:xfrm>
            <a:off x="190500" y="1417650"/>
            <a:ext cx="8763000" cy="1143000"/>
          </a:xfrm>
          <a:prstGeom prst="rect">
            <a:avLst/>
          </a:prstGeom>
          <a:noFill/>
          <a:ln>
            <a:noFill/>
          </a:ln>
        </p:spPr>
      </p:pic>
      <p:pic>
        <p:nvPicPr>
          <p:cNvPr id="124" name="Google Shape;124;p5"/>
          <p:cNvPicPr preferRelativeResize="0"/>
          <p:nvPr/>
        </p:nvPicPr>
        <p:blipFill>
          <a:blip r:embed="rId4">
            <a:alphaModFix/>
          </a:blip>
          <a:stretch>
            <a:fillRect/>
          </a:stretch>
        </p:blipFill>
        <p:spPr>
          <a:xfrm>
            <a:off x="152400" y="2713050"/>
            <a:ext cx="4400550" cy="171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Probability Exercise</a:t>
            </a:r>
            <a:endParaRPr/>
          </a:p>
        </p:txBody>
      </p:sp>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pic>
        <p:nvPicPr>
          <p:cNvPr id="132" name="Google Shape;132;p6"/>
          <p:cNvPicPr preferRelativeResize="0"/>
          <p:nvPr/>
        </p:nvPicPr>
        <p:blipFill rotWithShape="1">
          <a:blip r:embed="rId3">
            <a:alphaModFix/>
          </a:blip>
          <a:srcRect t="76509"/>
          <a:stretch/>
        </p:blipFill>
        <p:spPr>
          <a:xfrm>
            <a:off x="190500" y="1417650"/>
            <a:ext cx="8763000" cy="1056075"/>
          </a:xfrm>
          <a:prstGeom prst="rect">
            <a:avLst/>
          </a:prstGeom>
          <a:noFill/>
          <a:ln>
            <a:noFill/>
          </a:ln>
        </p:spPr>
      </p:pic>
      <p:pic>
        <p:nvPicPr>
          <p:cNvPr id="133" name="Google Shape;133;p6"/>
          <p:cNvPicPr preferRelativeResize="0"/>
          <p:nvPr/>
        </p:nvPicPr>
        <p:blipFill>
          <a:blip r:embed="rId4">
            <a:alphaModFix/>
          </a:blip>
          <a:stretch>
            <a:fillRect/>
          </a:stretch>
        </p:blipFill>
        <p:spPr>
          <a:xfrm>
            <a:off x="190500" y="2613675"/>
            <a:ext cx="4114800" cy="127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9241984B-9577-B743-B983-6549F839B174}"/>
              </a:ext>
            </a:extLst>
          </p:cNvPr>
          <p:cNvPicPr>
            <a:picLocks noChangeAspect="1"/>
          </p:cNvPicPr>
          <p:nvPr/>
        </p:nvPicPr>
        <p:blipFill>
          <a:blip r:embed="rId3"/>
          <a:stretch>
            <a:fillRect/>
          </a:stretch>
        </p:blipFill>
        <p:spPr>
          <a:xfrm>
            <a:off x="1876425" y="501626"/>
            <a:ext cx="5391150" cy="4991806"/>
          </a:xfrm>
          <a:prstGeom prst="rect">
            <a:avLst/>
          </a:prstGeom>
        </p:spPr>
      </p:pic>
      <p:sp>
        <p:nvSpPr>
          <p:cNvPr id="130" name="Google Shape;130;p6"/>
          <p:cNvSpPr txBox="1">
            <a:spLocks noGrp="1"/>
          </p:cNvSpPr>
          <p:nvPr>
            <p:ph type="title"/>
          </p:nvPr>
        </p:nvSpPr>
        <p:spPr>
          <a:xfrm>
            <a:off x="-2993571" y="-69874"/>
            <a:ext cx="8229600" cy="1143000"/>
          </a:xfrm>
          <a:prstGeom prst="rect">
            <a:avLst/>
          </a:prstGeom>
          <a:noFill/>
          <a:ln>
            <a:noFill/>
          </a:ln>
        </p:spPr>
        <p:txBody>
          <a:bodyPr spcFirstLastPara="1" wrap="square" lIns="91425" tIns="45700" rIns="91425" bIns="45700" anchor="ctr" anchorCtr="0">
            <a:noAutofit/>
          </a:bodyPr>
          <a:lstStyle/>
          <a:p>
            <a:pPr lvl="0"/>
            <a:r>
              <a:rPr lang="en-US" dirty="0"/>
              <a:t>Plotting</a:t>
            </a:r>
            <a:endParaRPr dirty="0"/>
          </a:p>
        </p:txBody>
      </p:sp>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pic>
        <p:nvPicPr>
          <p:cNvPr id="2" name="Picture 1">
            <a:extLst>
              <a:ext uri="{FF2B5EF4-FFF2-40B4-BE49-F238E27FC236}">
                <a16:creationId xmlns:a16="http://schemas.microsoft.com/office/drawing/2014/main" id="{1F2B3C0A-D396-324E-98E4-E691BCA0177A}"/>
              </a:ext>
            </a:extLst>
          </p:cNvPr>
          <p:cNvPicPr>
            <a:picLocks noChangeAspect="1"/>
          </p:cNvPicPr>
          <p:nvPr/>
        </p:nvPicPr>
        <p:blipFill rotWithShape="1">
          <a:blip r:embed="rId4"/>
          <a:srcRect l="1194"/>
          <a:stretch/>
        </p:blipFill>
        <p:spPr>
          <a:xfrm>
            <a:off x="1735750" y="5606466"/>
            <a:ext cx="5531825" cy="729571"/>
          </a:xfrm>
          <a:prstGeom prst="rect">
            <a:avLst/>
          </a:prstGeom>
        </p:spPr>
      </p:pic>
    </p:spTree>
    <p:extLst>
      <p:ext uri="{BB962C8B-B14F-4D97-AF65-F5344CB8AC3E}">
        <p14:creationId xmlns:p14="http://schemas.microsoft.com/office/powerpoint/2010/main" val="353165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0" name="Google Shape;13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err="1"/>
                  <a:t>pnorm</a:t>
                </a:r>
                <a:r>
                  <a:rPr lang="en-US" dirty="0"/>
                  <a:t>(q, mean = </a:t>
                </a:r>
                <a14:m>
                  <m:oMath xmlns:m="http://schemas.openxmlformats.org/officeDocument/2006/math">
                    <m:r>
                      <a:rPr lang="en-US" i="1" dirty="0">
                        <a:latin typeface="Cambria Math" panose="02040503050406030204" pitchFamily="18" charset="0"/>
                        <a:ea typeface="Cambria Math" panose="02040503050406030204" pitchFamily="18" charset="0"/>
                      </a:rPr>
                      <m:t>𝜇</m:t>
                    </m:r>
                  </m:oMath>
                </a14:m>
                <a:r>
                  <a:rPr lang="en-US" dirty="0"/>
                  <a:t>, </a:t>
                </a:r>
                <a:r>
                  <a:rPr lang="en-US" dirty="0" err="1"/>
                  <a:t>sd</a:t>
                </a:r>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dirty="0"/>
                  <a:t>)</a:t>
                </a:r>
                <a:endParaRPr dirty="0"/>
              </a:p>
            </p:txBody>
          </p:sp>
        </mc:Choice>
        <mc:Fallback xmlns="">
          <p:sp>
            <p:nvSpPr>
              <p:cNvPr id="130" name="Google Shape;130;p6"/>
              <p:cNvSpPr txBox="1">
                <a:spLocks noGrp="1" noRot="1" noChangeAspect="1" noMove="1" noResize="1" noEditPoints="1" noAdjustHandles="1" noChangeArrowheads="1" noChangeShapeType="1" noTextEdit="1"/>
              </p:cNvSpPr>
              <p:nvPr>
                <p:ph type="title"/>
              </p:nvPr>
            </p:nvSpPr>
            <p:spPr>
              <a:xfrm>
                <a:off x="457200" y="274638"/>
                <a:ext cx="8229600" cy="1143000"/>
              </a:xfrm>
              <a:prstGeom prst="rect">
                <a:avLst/>
              </a:prstGeom>
              <a:blipFill>
                <a:blip r:embed="rId3"/>
                <a:stretch>
                  <a:fillRect b="-10000"/>
                </a:stretch>
              </a:blipFill>
              <a:ln>
                <a:noFill/>
              </a:ln>
            </p:spPr>
            <p:txBody>
              <a:bodyPr/>
              <a:lstStyle/>
              <a:p>
                <a:r>
                  <a:rPr lang="en-US">
                    <a:noFill/>
                  </a:rPr>
                  <a:t> </a:t>
                </a:r>
              </a:p>
            </p:txBody>
          </p:sp>
        </mc:Fallback>
      </mc:AlternateContent>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EFDD56-4D2B-1C4A-9140-CC693DA84444}"/>
                  </a:ext>
                </a:extLst>
              </p:cNvPr>
              <p:cNvSpPr txBox="1"/>
              <p:nvPr/>
            </p:nvSpPr>
            <p:spPr>
              <a:xfrm>
                <a:off x="2004630" y="1417638"/>
                <a:ext cx="5134739" cy="646331"/>
              </a:xfrm>
              <a:prstGeom prst="rect">
                <a:avLst/>
              </a:prstGeom>
              <a:noFill/>
            </p:spPr>
            <p:txBody>
              <a:bodyPr wrap="none" rtlCol="0">
                <a:spAutoFit/>
              </a:bodyPr>
              <a:lstStyle/>
              <a:p>
                <a:pPr algn="ctr"/>
                <a:r>
                  <a:rPr lang="en-US" sz="1800" dirty="0"/>
                  <a:t>cumulative </a:t>
                </a:r>
                <a:r>
                  <a:rPr lang="en-US" sz="1800" b="1" dirty="0"/>
                  <a:t>p</a:t>
                </a:r>
                <a:r>
                  <a:rPr lang="en-US" sz="1800" dirty="0"/>
                  <a:t>robability of Normal distribution with</a:t>
                </a:r>
                <a:br>
                  <a:rPr lang="en-US" sz="1800" dirty="0"/>
                </a:br>
                <a:r>
                  <a:rPr lang="en-US" sz="1800" dirty="0"/>
                  <a:t>mean of </a:t>
                </a:r>
                <a14:m>
                  <m:oMath xmlns:m="http://schemas.openxmlformats.org/officeDocument/2006/math">
                    <m:r>
                      <a:rPr lang="en-US" sz="1800" i="1" smtClean="0">
                        <a:latin typeface="Cambria Math" panose="02040503050406030204" pitchFamily="18" charset="0"/>
                        <a:ea typeface="Cambria Math" panose="02040503050406030204" pitchFamily="18" charset="0"/>
                      </a:rPr>
                      <m:t>𝜇</m:t>
                    </m:r>
                  </m:oMath>
                </a14:m>
                <a:r>
                  <a:rPr lang="en-US" sz="1800" dirty="0"/>
                  <a:t> and </a:t>
                </a:r>
                <a:r>
                  <a:rPr lang="en-US" sz="1800" dirty="0" err="1"/>
                  <a:t>sd</a:t>
                </a:r>
                <a:r>
                  <a:rPr lang="en-US" sz="1800" dirty="0"/>
                  <a:t> of </a:t>
                </a:r>
                <a14:m>
                  <m:oMath xmlns:m="http://schemas.openxmlformats.org/officeDocument/2006/math">
                    <m:r>
                      <a:rPr lang="en-US" sz="1800" i="1" smtClean="0">
                        <a:latin typeface="Cambria Math" panose="02040503050406030204" pitchFamily="18" charset="0"/>
                        <a:ea typeface="Cambria Math" panose="02040503050406030204" pitchFamily="18" charset="0"/>
                      </a:rPr>
                      <m:t>𝜎</m:t>
                    </m:r>
                  </m:oMath>
                </a14:m>
                <a:endParaRPr lang="en-US" sz="1800" dirty="0"/>
              </a:p>
            </p:txBody>
          </p:sp>
        </mc:Choice>
        <mc:Fallback xmlns="">
          <p:sp>
            <p:nvSpPr>
              <p:cNvPr id="2" name="TextBox 1">
                <a:extLst>
                  <a:ext uri="{FF2B5EF4-FFF2-40B4-BE49-F238E27FC236}">
                    <a16:creationId xmlns:a16="http://schemas.microsoft.com/office/drawing/2014/main" id="{0DEFDD56-4D2B-1C4A-9140-CC693DA84444}"/>
                  </a:ext>
                </a:extLst>
              </p:cNvPr>
              <p:cNvSpPr txBox="1">
                <a:spLocks noRot="1" noChangeAspect="1" noMove="1" noResize="1" noEditPoints="1" noAdjustHandles="1" noChangeArrowheads="1" noChangeShapeType="1" noTextEdit="1"/>
              </p:cNvSpPr>
              <p:nvPr/>
            </p:nvSpPr>
            <p:spPr>
              <a:xfrm>
                <a:off x="2004630" y="1417638"/>
                <a:ext cx="5134739" cy="646331"/>
              </a:xfrm>
              <a:prstGeom prst="rect">
                <a:avLst/>
              </a:prstGeom>
              <a:blipFill>
                <a:blip r:embed="rId4"/>
                <a:stretch>
                  <a:fillRect l="-247" t="-3922" r="-494" b="-137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53F526F-FED0-4B41-9987-490C1AEC340D}"/>
              </a:ext>
            </a:extLst>
          </p:cNvPr>
          <p:cNvPicPr>
            <a:picLocks noChangeAspect="1"/>
          </p:cNvPicPr>
          <p:nvPr/>
        </p:nvPicPr>
        <p:blipFill>
          <a:blip r:embed="rId5"/>
          <a:stretch>
            <a:fillRect/>
          </a:stretch>
        </p:blipFill>
        <p:spPr>
          <a:xfrm>
            <a:off x="1683890" y="2998560"/>
            <a:ext cx="5776220" cy="860879"/>
          </a:xfrm>
          <a:prstGeom prst="rect">
            <a:avLst/>
          </a:prstGeom>
        </p:spPr>
      </p:pic>
    </p:spTree>
    <p:extLst>
      <p:ext uri="{BB962C8B-B14F-4D97-AF65-F5344CB8AC3E}">
        <p14:creationId xmlns:p14="http://schemas.microsoft.com/office/powerpoint/2010/main" val="1412834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err="1"/>
              <a:t>dnorm</a:t>
            </a:r>
            <a:r>
              <a:rPr lang="en-US" dirty="0"/>
              <a:t>(q)</a:t>
            </a:r>
            <a:endParaRPr dirty="0"/>
          </a:p>
        </p:txBody>
      </p:sp>
      <p:sp>
        <p:nvSpPr>
          <p:cNvPr id="131" name="Google Shape;131;p6"/>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
        <p:nvSpPr>
          <p:cNvPr id="2" name="TextBox 1">
            <a:extLst>
              <a:ext uri="{FF2B5EF4-FFF2-40B4-BE49-F238E27FC236}">
                <a16:creationId xmlns:a16="http://schemas.microsoft.com/office/drawing/2014/main" id="{0DEFDD56-4D2B-1C4A-9140-CC693DA84444}"/>
              </a:ext>
            </a:extLst>
          </p:cNvPr>
          <p:cNvSpPr txBox="1"/>
          <p:nvPr/>
        </p:nvSpPr>
        <p:spPr>
          <a:xfrm>
            <a:off x="1478854" y="1417638"/>
            <a:ext cx="6186309" cy="646331"/>
          </a:xfrm>
          <a:prstGeom prst="rect">
            <a:avLst/>
          </a:prstGeom>
          <a:noFill/>
        </p:spPr>
        <p:txBody>
          <a:bodyPr wrap="none" rtlCol="0">
            <a:spAutoFit/>
          </a:bodyPr>
          <a:lstStyle/>
          <a:p>
            <a:pPr algn="ctr"/>
            <a:r>
              <a:rPr lang="en-US" sz="1800" dirty="0"/>
              <a:t>Probability </a:t>
            </a:r>
            <a:r>
              <a:rPr lang="en-US" sz="1800" b="1" dirty="0"/>
              <a:t>d</a:t>
            </a:r>
            <a:r>
              <a:rPr lang="en-US" sz="1800" dirty="0"/>
              <a:t>ensity function of Standard Normal distribution</a:t>
            </a:r>
          </a:p>
          <a:p>
            <a:pPr algn="ctr"/>
            <a:r>
              <a:rPr lang="en-US" sz="1800" dirty="0"/>
              <a:t>(</a:t>
            </a:r>
            <a:r>
              <a:rPr lang="en-US" sz="1800" dirty="0" err="1"/>
              <a:t>dnorm</a:t>
            </a:r>
            <a:r>
              <a:rPr lang="en-US" sz="1800" dirty="0"/>
              <a:t>() has mean = 0 and </a:t>
            </a:r>
            <a:r>
              <a:rPr lang="en-US" sz="1800" dirty="0" err="1"/>
              <a:t>sd</a:t>
            </a:r>
            <a:r>
              <a:rPr lang="en-US" sz="1800" dirty="0"/>
              <a:t> = 1 by default)</a:t>
            </a:r>
          </a:p>
        </p:txBody>
      </p:sp>
      <p:pic>
        <p:nvPicPr>
          <p:cNvPr id="9" name="Picture 8">
            <a:extLst>
              <a:ext uri="{FF2B5EF4-FFF2-40B4-BE49-F238E27FC236}">
                <a16:creationId xmlns:a16="http://schemas.microsoft.com/office/drawing/2014/main" id="{420FA478-1C80-894E-B78E-E79DB2C0268D}"/>
              </a:ext>
            </a:extLst>
          </p:cNvPr>
          <p:cNvPicPr>
            <a:picLocks noChangeAspect="1"/>
          </p:cNvPicPr>
          <p:nvPr/>
        </p:nvPicPr>
        <p:blipFill rotWithShape="1">
          <a:blip r:embed="rId3"/>
          <a:srcRect b="56073"/>
          <a:stretch/>
        </p:blipFill>
        <p:spPr>
          <a:xfrm>
            <a:off x="822193" y="2323193"/>
            <a:ext cx="4604014" cy="646331"/>
          </a:xfrm>
          <a:prstGeom prst="rect">
            <a:avLst/>
          </a:prstGeom>
        </p:spPr>
      </p:pic>
      <p:pic>
        <p:nvPicPr>
          <p:cNvPr id="10" name="Picture 9">
            <a:extLst>
              <a:ext uri="{FF2B5EF4-FFF2-40B4-BE49-F238E27FC236}">
                <a16:creationId xmlns:a16="http://schemas.microsoft.com/office/drawing/2014/main" id="{CAC5551C-1803-0448-BD99-B0E8B1C7A1C4}"/>
              </a:ext>
            </a:extLst>
          </p:cNvPr>
          <p:cNvPicPr>
            <a:picLocks noChangeAspect="1"/>
          </p:cNvPicPr>
          <p:nvPr/>
        </p:nvPicPr>
        <p:blipFill rotWithShape="1">
          <a:blip r:embed="rId4"/>
          <a:srcRect l="3213"/>
          <a:stretch/>
        </p:blipFill>
        <p:spPr>
          <a:xfrm>
            <a:off x="822193" y="3074874"/>
            <a:ext cx="2660510" cy="1513114"/>
          </a:xfrm>
          <a:prstGeom prst="rect">
            <a:avLst/>
          </a:prstGeom>
        </p:spPr>
      </p:pic>
      <p:pic>
        <p:nvPicPr>
          <p:cNvPr id="11" name="Picture 10" descr="A close up of a person&#10;&#10;Description automatically generated">
            <a:extLst>
              <a:ext uri="{FF2B5EF4-FFF2-40B4-BE49-F238E27FC236}">
                <a16:creationId xmlns:a16="http://schemas.microsoft.com/office/drawing/2014/main" id="{E0CE2D56-70F2-6C49-89A8-56371A12FC67}"/>
              </a:ext>
            </a:extLst>
          </p:cNvPr>
          <p:cNvPicPr>
            <a:picLocks noChangeAspect="1"/>
          </p:cNvPicPr>
          <p:nvPr/>
        </p:nvPicPr>
        <p:blipFill rotWithShape="1">
          <a:blip r:embed="rId5"/>
          <a:srcRect t="10737"/>
          <a:stretch/>
        </p:blipFill>
        <p:spPr>
          <a:xfrm>
            <a:off x="4362450" y="2272676"/>
            <a:ext cx="3771900" cy="3117510"/>
          </a:xfrm>
          <a:prstGeom prst="rect">
            <a:avLst/>
          </a:prstGeom>
        </p:spPr>
      </p:pic>
    </p:spTree>
    <p:extLst>
      <p:ext uri="{BB962C8B-B14F-4D97-AF65-F5344CB8AC3E}">
        <p14:creationId xmlns:p14="http://schemas.microsoft.com/office/powerpoint/2010/main" val="36229731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1707</Words>
  <Application>Microsoft Macintosh PowerPoint</Application>
  <PresentationFormat>On-screen Show (4:3)</PresentationFormat>
  <Paragraphs>271</Paragraphs>
  <Slides>34</Slides>
  <Notes>32</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Calibri</vt:lpstr>
      <vt:lpstr>Cambria Math</vt:lpstr>
      <vt:lpstr>Times New Roman</vt:lpstr>
      <vt:lpstr>Default Design</vt:lpstr>
      <vt:lpstr>Equation</vt:lpstr>
      <vt:lpstr>Discussion - Week 4</vt:lpstr>
      <vt:lpstr>PowerPoint Presentation</vt:lpstr>
      <vt:lpstr>pnorm()</vt:lpstr>
      <vt:lpstr>Probability Exercise</vt:lpstr>
      <vt:lpstr>Probability Exercise</vt:lpstr>
      <vt:lpstr>Probability Exercise</vt:lpstr>
      <vt:lpstr>Plotting</vt:lpstr>
      <vt:lpstr>pnorm(q, mean = μ, sd = σ)</vt:lpstr>
      <vt:lpstr>dnorm(q)</vt:lpstr>
      <vt:lpstr>dnorm(q, mean = μ, sd = σ)</vt:lpstr>
      <vt:lpstr>Plotting</vt:lpstr>
      <vt:lpstr>Plotting</vt:lpstr>
      <vt:lpstr>qnorm()</vt:lpstr>
      <vt:lpstr>Quantile Exercise</vt:lpstr>
      <vt:lpstr>Quantile Exercise</vt:lpstr>
      <vt:lpstr>Can you tell if the sample means of the LoS between two groups are different? </vt:lpstr>
      <vt:lpstr>How to tell if the observed difference is not due to random variability within each group? </vt:lpstr>
      <vt:lpstr>Recap : Analysis of Variance (ANOVA)</vt:lpstr>
      <vt:lpstr>Recap : The F Statistics</vt:lpstr>
      <vt:lpstr>Recap : Calculate within-group variance &amp; between-group variance </vt:lpstr>
      <vt:lpstr>Is inappropriate drug prescribing associated with a longer hospital stay? </vt:lpstr>
      <vt:lpstr>Calculate F-value: Within-group variance </vt:lpstr>
      <vt:lpstr>Calculate F-value: Between-group variance </vt:lpstr>
      <vt:lpstr>Evaluate F-value using the F-table</vt:lpstr>
      <vt:lpstr>F=10.84, vn =1, vd =70</vt:lpstr>
      <vt:lpstr>Conclusion: H0 is rejected</vt:lpstr>
      <vt:lpstr>In-class exercise : ANOVA (by-hand)</vt:lpstr>
      <vt:lpstr>PowerPoint Presentation</vt:lpstr>
      <vt:lpstr>In-class exercise: Use ANOVA to test whether the effect of drug is associated with mood.gain </vt:lpstr>
      <vt:lpstr> </vt:lpstr>
      <vt:lpstr>In-class exercise: Detailed Description </vt:lpstr>
      <vt:lpstr>In-class exercise: Answer sheet</vt:lpstr>
      <vt:lpstr>In-class exercise: Solution (Hidden!!)</vt:lpstr>
      <vt:lpstr>Guided Tour : aov()</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 Week 4</dc:title>
  <dc:subject/>
  <dc:creator/>
  <cp:keywords/>
  <dc:description/>
  <cp:lastModifiedBy>Ali Marjaninejad</cp:lastModifiedBy>
  <cp:revision>67</cp:revision>
  <dcterms:modified xsi:type="dcterms:W3CDTF">2020-09-07T02:31:05Z</dcterms:modified>
  <cp:category/>
</cp:coreProperties>
</file>